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rawings/drawing4.xml" ContentType="application/vnd.openxmlformats-officedocument.drawingml.chartshape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rawings/drawing5.xml" ContentType="application/vnd.openxmlformats-officedocument.drawingml.chartshape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5">
  <p:sldMasterIdLst>
    <p:sldMasterId id="2147483648" r:id="rId1"/>
    <p:sldMasterId id="2147483660" r:id="rId2"/>
  </p:sldMasterIdLst>
  <p:notesMasterIdLst>
    <p:notesMasterId r:id="rId26"/>
  </p:notesMasterIdLst>
  <p:sldIdLst>
    <p:sldId id="257" r:id="rId3"/>
    <p:sldId id="263" r:id="rId4"/>
    <p:sldId id="264" r:id="rId5"/>
    <p:sldId id="265" r:id="rId6"/>
    <p:sldId id="266" r:id="rId7"/>
    <p:sldId id="269" r:id="rId8"/>
    <p:sldId id="267" r:id="rId9"/>
    <p:sldId id="268" r:id="rId10"/>
    <p:sldId id="262" r:id="rId11"/>
    <p:sldId id="270" r:id="rId12"/>
    <p:sldId id="271" r:id="rId13"/>
    <p:sldId id="272" r:id="rId14"/>
    <p:sldId id="273" r:id="rId15"/>
    <p:sldId id="274" r:id="rId16"/>
    <p:sldId id="275" r:id="rId17"/>
    <p:sldId id="276" r:id="rId18"/>
    <p:sldId id="278" r:id="rId19"/>
    <p:sldId id="280" r:id="rId20"/>
    <p:sldId id="282" r:id="rId21"/>
    <p:sldId id="283" r:id="rId22"/>
    <p:sldId id="285" r:id="rId23"/>
    <p:sldId id="287" r:id="rId24"/>
    <p:sldId id="279" r:id="rId2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6" d="100"/>
          <a:sy n="76" d="100"/>
        </p:scale>
        <p:origin x="-1392" y="-3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pere\Desktop\Energy%20Tech.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apere\Desktop\Energy%20Tech.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G:\3rd%20energy%20tech\Energy%20Tech.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G:\3rd%20energy%20tech\Energy%20Tech.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G:\3rd%20energy%20tech\Energy%20Tech.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pere\Desktop\Energy%20Tech.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apere\Desktop\Energy%20Tec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l-GR"/>
  <c:chart>
    <c:title>
      <c:tx>
        <c:rich>
          <a:bodyPr/>
          <a:lstStyle/>
          <a:p>
            <a:pPr>
              <a:defRPr/>
            </a:pPr>
            <a:r>
              <a:rPr lang="en-US" sz="1200" dirty="0"/>
              <a:t>Scenario</a:t>
            </a:r>
            <a:r>
              <a:rPr lang="el-GR" sz="1200" baseline="0" dirty="0"/>
              <a:t> 1</a:t>
            </a:r>
            <a:endParaRPr lang="en-US" sz="1200" dirty="0"/>
          </a:p>
        </c:rich>
      </c:tx>
      <c:layout>
        <c:manualLayout>
          <c:xMode val="edge"/>
          <c:yMode val="edge"/>
          <c:x val="0.75463814758097381"/>
          <c:y val="4.1515314723484825E-2"/>
        </c:manualLayout>
      </c:layout>
      <c:overlay val="1"/>
    </c:title>
    <c:plotArea>
      <c:layout>
        <c:manualLayout>
          <c:layoutTarget val="inner"/>
          <c:xMode val="edge"/>
          <c:yMode val="edge"/>
          <c:x val="0.26966534534187608"/>
          <c:y val="0.12901748154551312"/>
          <c:w val="0.3593447681861574"/>
          <c:h val="0.46309148789387511"/>
        </c:manualLayout>
      </c:layout>
      <c:lineChart>
        <c:grouping val="standard"/>
        <c:ser>
          <c:idx val="0"/>
          <c:order val="0"/>
          <c:tx>
            <c:v>Νεα αυτοκίνητα</c:v>
          </c:tx>
          <c:marker>
            <c:symbol val="none"/>
          </c:marker>
          <c:cat>
            <c:numRef>
              <c:f>Sheet1!$B$25:$X$25</c:f>
              <c:numCache>
                <c:formatCode>General</c:formatCode>
                <c:ptCount val="2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numCache>
            </c:numRef>
          </c:cat>
          <c:val>
            <c:numRef>
              <c:f>Sheet1!$B$31:$X$31</c:f>
              <c:numCache>
                <c:formatCode>General</c:formatCode>
                <c:ptCount val="23"/>
                <c:pt idx="0">
                  <c:v>100000</c:v>
                </c:pt>
                <c:pt idx="1">
                  <c:v>105000</c:v>
                </c:pt>
                <c:pt idx="2">
                  <c:v>110000</c:v>
                </c:pt>
                <c:pt idx="3">
                  <c:v>115000</c:v>
                </c:pt>
                <c:pt idx="4">
                  <c:v>120000</c:v>
                </c:pt>
                <c:pt idx="5">
                  <c:v>125000</c:v>
                </c:pt>
                <c:pt idx="6">
                  <c:v>130000</c:v>
                </c:pt>
                <c:pt idx="7">
                  <c:v>135000</c:v>
                </c:pt>
                <c:pt idx="8">
                  <c:v>130000</c:v>
                </c:pt>
                <c:pt idx="9">
                  <c:v>125000</c:v>
                </c:pt>
                <c:pt idx="10">
                  <c:v>120000</c:v>
                </c:pt>
                <c:pt idx="11">
                  <c:v>115000</c:v>
                </c:pt>
                <c:pt idx="12">
                  <c:v>110000</c:v>
                </c:pt>
                <c:pt idx="13">
                  <c:v>105000</c:v>
                </c:pt>
                <c:pt idx="14">
                  <c:v>100000</c:v>
                </c:pt>
                <c:pt idx="15">
                  <c:v>100000</c:v>
                </c:pt>
                <c:pt idx="16">
                  <c:v>100000</c:v>
                </c:pt>
                <c:pt idx="17">
                  <c:v>100000</c:v>
                </c:pt>
                <c:pt idx="18">
                  <c:v>100000</c:v>
                </c:pt>
                <c:pt idx="19">
                  <c:v>100000</c:v>
                </c:pt>
                <c:pt idx="20">
                  <c:v>100000</c:v>
                </c:pt>
                <c:pt idx="21">
                  <c:v>100000</c:v>
                </c:pt>
                <c:pt idx="22">
                  <c:v>100000</c:v>
                </c:pt>
              </c:numCache>
            </c:numRef>
          </c:val>
          <c:extLst xmlns:c16r2="http://schemas.microsoft.com/office/drawing/2015/06/chart">
            <c:ext xmlns:c16="http://schemas.microsoft.com/office/drawing/2014/chart" uri="{C3380CC4-5D6E-409C-BE32-E72D297353CC}">
              <c16:uniqueId val="{00000000-547E-47FF-92BB-D3C7FE611DA3}"/>
            </c:ext>
          </c:extLst>
        </c:ser>
        <c:ser>
          <c:idx val="1"/>
          <c:order val="1"/>
          <c:tx>
            <c:v>Νέα Η/Ο</c:v>
          </c:tx>
          <c:spPr>
            <a:ln>
              <a:solidFill>
                <a:srgbClr val="00B050"/>
              </a:solidFill>
            </a:ln>
          </c:spPr>
          <c:marker>
            <c:symbol val="none"/>
          </c:marker>
          <c:val>
            <c:numRef>
              <c:f>Sheet1!$B$27:$X$27</c:f>
              <c:numCache>
                <c:formatCode>0</c:formatCode>
                <c:ptCount val="23"/>
                <c:pt idx="0" formatCode="General">
                  <c:v>500</c:v>
                </c:pt>
                <c:pt idx="1">
                  <c:v>705.2139273807677</c:v>
                </c:pt>
                <c:pt idx="2">
                  <c:v>992.39791693240329</c:v>
                </c:pt>
                <c:pt idx="3">
                  <c:v>1393.6463331654579</c:v>
                </c:pt>
                <c:pt idx="4">
                  <c:v>1953.4286787407079</c:v>
                </c:pt>
                <c:pt idx="5">
                  <c:v>2733.3037904622188</c:v>
                </c:pt>
                <c:pt idx="6">
                  <c:v>3818.4122987208839</c:v>
                </c:pt>
                <c:pt idx="7">
                  <c:v>5326.4127037054541</c:v>
                </c:pt>
                <c:pt idx="8">
                  <c:v>6889.7898386175902</c:v>
                </c:pt>
                <c:pt idx="9">
                  <c:v>8898.8566866659603</c:v>
                </c:pt>
                <c:pt idx="10">
                  <c:v>11475.378602427079</c:v>
                </c:pt>
                <c:pt idx="11">
                  <c:v>14772.200530569287</c:v>
                </c:pt>
                <c:pt idx="12">
                  <c:v>18980.236368432179</c:v>
                </c:pt>
                <c:pt idx="13">
                  <c:v>27196.034951455251</c:v>
                </c:pt>
                <c:pt idx="14">
                  <c:v>38879.766832708337</c:v>
                </c:pt>
                <c:pt idx="15">
                  <c:v>58362.113640728487</c:v>
                </c:pt>
                <c:pt idx="16">
                  <c:v>87606.911925917972</c:v>
                </c:pt>
                <c:pt idx="17">
                  <c:v>100000</c:v>
                </c:pt>
                <c:pt idx="18">
                  <c:v>100000</c:v>
                </c:pt>
                <c:pt idx="19">
                  <c:v>100000</c:v>
                </c:pt>
                <c:pt idx="20">
                  <c:v>100000</c:v>
                </c:pt>
                <c:pt idx="21">
                  <c:v>100000</c:v>
                </c:pt>
                <c:pt idx="22">
                  <c:v>100000</c:v>
                </c:pt>
              </c:numCache>
            </c:numRef>
          </c:val>
          <c:extLst xmlns:c16r2="http://schemas.microsoft.com/office/drawing/2015/06/chart">
            <c:ext xmlns:c16="http://schemas.microsoft.com/office/drawing/2014/chart" uri="{C3380CC4-5D6E-409C-BE32-E72D297353CC}">
              <c16:uniqueId val="{00000001-547E-47FF-92BB-D3C7FE611DA3}"/>
            </c:ext>
          </c:extLst>
        </c:ser>
        <c:dLbls/>
        <c:marker val="1"/>
        <c:axId val="100238080"/>
        <c:axId val="100239616"/>
      </c:lineChart>
      <c:catAx>
        <c:axId val="100238080"/>
        <c:scaling>
          <c:orientation val="minMax"/>
        </c:scaling>
        <c:axPos val="b"/>
        <c:numFmt formatCode="General" sourceLinked="1"/>
        <c:tickLblPos val="nextTo"/>
        <c:txPr>
          <a:bodyPr rot="-5400000" vert="horz"/>
          <a:lstStyle/>
          <a:p>
            <a:pPr>
              <a:defRPr/>
            </a:pPr>
            <a:endParaRPr lang="el-GR"/>
          </a:p>
        </c:txPr>
        <c:crossAx val="100239616"/>
        <c:crosses val="autoZero"/>
        <c:auto val="1"/>
        <c:lblAlgn val="ctr"/>
        <c:lblOffset val="100"/>
      </c:catAx>
      <c:valAx>
        <c:axId val="100239616"/>
        <c:scaling>
          <c:orientation val="minMax"/>
        </c:scaling>
        <c:axPos val="l"/>
        <c:majorGridlines/>
        <c:title>
          <c:tx>
            <c:rich>
              <a:bodyPr rot="0" vert="horz"/>
              <a:lstStyle/>
              <a:p>
                <a:pPr>
                  <a:defRPr/>
                </a:pPr>
                <a:r>
                  <a:rPr lang="en-US" sz="1000" b="1" i="0" baseline="0" dirty="0">
                    <a:effectLst/>
                  </a:rPr>
                  <a:t>Number of newly deployed Vehicles</a:t>
                </a:r>
                <a:endParaRPr lang="en-US" sz="1000" dirty="0">
                  <a:effectLst/>
                </a:endParaRPr>
              </a:p>
            </c:rich>
          </c:tx>
          <c:layout>
            <c:manualLayout>
              <c:xMode val="edge"/>
              <c:yMode val="edge"/>
              <c:x val="0"/>
              <c:y val="0.13608619882360434"/>
            </c:manualLayout>
          </c:layout>
        </c:title>
        <c:numFmt formatCode="General" sourceLinked="1"/>
        <c:tickLblPos val="nextTo"/>
        <c:crossAx val="100238080"/>
        <c:crosses val="autoZero"/>
        <c:crossBetween val="between"/>
      </c:valAx>
    </c:plotArea>
    <c:legend>
      <c:legendPos val="r"/>
      <c:layout>
        <c:manualLayout>
          <c:xMode val="edge"/>
          <c:yMode val="edge"/>
          <c:x val="0.67812252415700724"/>
          <c:y val="0.32613901564371595"/>
          <c:w val="0.26630555555555557"/>
          <c:h val="0.32093894902776277"/>
        </c:manualLayout>
      </c:layout>
    </c:legend>
    <c:plotVisOnly val="1"/>
    <c:dispBlanksAs val="gap"/>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l-GR"/>
  <c:chart>
    <c:title>
      <c:tx>
        <c:rich>
          <a:bodyPr/>
          <a:lstStyle/>
          <a:p>
            <a:pPr>
              <a:defRPr sz="1200"/>
            </a:pPr>
            <a:r>
              <a:rPr lang="en-US" sz="1200" dirty="0"/>
              <a:t>Scenario</a:t>
            </a:r>
            <a:r>
              <a:rPr lang="el-GR" sz="1200" dirty="0"/>
              <a:t> 2</a:t>
            </a:r>
            <a:endParaRPr lang="en-US" sz="1200" dirty="0"/>
          </a:p>
        </c:rich>
      </c:tx>
      <c:layout>
        <c:manualLayout>
          <c:xMode val="edge"/>
          <c:yMode val="edge"/>
          <c:x val="0.78727011353128784"/>
          <c:y val="7.0547716920342202E-2"/>
        </c:manualLayout>
      </c:layout>
      <c:overlay val="1"/>
    </c:title>
    <c:plotArea>
      <c:layout>
        <c:manualLayout>
          <c:layoutTarget val="inner"/>
          <c:xMode val="edge"/>
          <c:yMode val="edge"/>
          <c:x val="0.28918178317166282"/>
          <c:y val="0.16461133948079845"/>
          <c:w val="0.38482282083549918"/>
          <c:h val="0.46175980446617038"/>
        </c:manualLayout>
      </c:layout>
      <c:lineChart>
        <c:grouping val="standard"/>
        <c:ser>
          <c:idx val="0"/>
          <c:order val="0"/>
          <c:tx>
            <c:v>Νεα αυτοκίνητα</c:v>
          </c:tx>
          <c:marker>
            <c:symbol val="none"/>
          </c:marker>
          <c:cat>
            <c:numRef>
              <c:f>Sheet1!$B$24:$X$24</c:f>
              <c:numCache>
                <c:formatCode>General</c:formatCode>
                <c:ptCount val="2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numCache>
            </c:numRef>
          </c:cat>
          <c:val>
            <c:numRef>
              <c:f>Sheet1!$B$20:$X$20</c:f>
              <c:numCache>
                <c:formatCode>General</c:formatCode>
                <c:ptCount val="23"/>
                <c:pt idx="0">
                  <c:v>100000</c:v>
                </c:pt>
                <c:pt idx="1">
                  <c:v>100000</c:v>
                </c:pt>
                <c:pt idx="2">
                  <c:v>100000</c:v>
                </c:pt>
                <c:pt idx="3">
                  <c:v>100000</c:v>
                </c:pt>
                <c:pt idx="4">
                  <c:v>100000</c:v>
                </c:pt>
                <c:pt idx="5">
                  <c:v>100000</c:v>
                </c:pt>
                <c:pt idx="6">
                  <c:v>100000</c:v>
                </c:pt>
                <c:pt idx="7">
                  <c:v>100000</c:v>
                </c:pt>
                <c:pt idx="8">
                  <c:v>100000</c:v>
                </c:pt>
                <c:pt idx="9">
                  <c:v>100000</c:v>
                </c:pt>
                <c:pt idx="10">
                  <c:v>100000</c:v>
                </c:pt>
                <c:pt idx="11">
                  <c:v>100000</c:v>
                </c:pt>
                <c:pt idx="12">
                  <c:v>100000</c:v>
                </c:pt>
                <c:pt idx="13">
                  <c:v>100000</c:v>
                </c:pt>
                <c:pt idx="14">
                  <c:v>100000</c:v>
                </c:pt>
                <c:pt idx="15">
                  <c:v>100000</c:v>
                </c:pt>
                <c:pt idx="16">
                  <c:v>100000</c:v>
                </c:pt>
                <c:pt idx="17">
                  <c:v>100000</c:v>
                </c:pt>
                <c:pt idx="18">
                  <c:v>100000</c:v>
                </c:pt>
                <c:pt idx="19">
                  <c:v>100000</c:v>
                </c:pt>
                <c:pt idx="20">
                  <c:v>100000</c:v>
                </c:pt>
                <c:pt idx="21">
                  <c:v>100000</c:v>
                </c:pt>
                <c:pt idx="22">
                  <c:v>100000</c:v>
                </c:pt>
              </c:numCache>
            </c:numRef>
          </c:val>
          <c:extLst xmlns:c16r2="http://schemas.microsoft.com/office/drawing/2015/06/chart">
            <c:ext xmlns:c16="http://schemas.microsoft.com/office/drawing/2014/chart" uri="{C3380CC4-5D6E-409C-BE32-E72D297353CC}">
              <c16:uniqueId val="{00000000-CE5E-4CE1-9D97-32058DFC57BB}"/>
            </c:ext>
          </c:extLst>
        </c:ser>
        <c:ser>
          <c:idx val="1"/>
          <c:order val="1"/>
          <c:tx>
            <c:v>Νέα Η/Ο</c:v>
          </c:tx>
          <c:spPr>
            <a:ln>
              <a:solidFill>
                <a:srgbClr val="00B050"/>
              </a:solidFill>
            </a:ln>
          </c:spPr>
          <c:marker>
            <c:symbol val="none"/>
          </c:marker>
          <c:val>
            <c:numRef>
              <c:f>Sheet1!$B$17:$X$17</c:f>
              <c:numCache>
                <c:formatCode>0</c:formatCode>
                <c:ptCount val="23"/>
                <c:pt idx="0" formatCode="General">
                  <c:v>500</c:v>
                </c:pt>
                <c:pt idx="1">
                  <c:v>750.54608598668688</c:v>
                </c:pt>
                <c:pt idx="2">
                  <c:v>1126.6388543798698</c:v>
                </c:pt>
                <c:pt idx="3">
                  <c:v>1691.1887649506727</c:v>
                </c:pt>
                <c:pt idx="4">
                  <c:v>2538.6302163967725</c:v>
                </c:pt>
                <c:pt idx="5">
                  <c:v>3810.7179453682661</c:v>
                </c:pt>
                <c:pt idx="6">
                  <c:v>5720.2388773907614</c:v>
                </c:pt>
                <c:pt idx="7">
                  <c:v>8586.6058006690309</c:v>
                </c:pt>
                <c:pt idx="8">
                  <c:v>12889.286751205449</c:v>
                </c:pt>
                <c:pt idx="9">
                  <c:v>19348.00744455462</c:v>
                </c:pt>
                <c:pt idx="10">
                  <c:v>29043.142518303484</c:v>
                </c:pt>
                <c:pt idx="11">
                  <c:v>43596.433883732425</c:v>
                </c:pt>
                <c:pt idx="12">
                  <c:v>65442.265628825473</c:v>
                </c:pt>
                <c:pt idx="13">
                  <c:v>98234.872651632104</c:v>
                </c:pt>
                <c:pt idx="14">
                  <c:v>100000</c:v>
                </c:pt>
                <c:pt idx="15">
                  <c:v>100000</c:v>
                </c:pt>
                <c:pt idx="16">
                  <c:v>100000</c:v>
                </c:pt>
                <c:pt idx="17">
                  <c:v>100000</c:v>
                </c:pt>
                <c:pt idx="18">
                  <c:v>100000</c:v>
                </c:pt>
                <c:pt idx="19">
                  <c:v>100000</c:v>
                </c:pt>
                <c:pt idx="20">
                  <c:v>100000</c:v>
                </c:pt>
                <c:pt idx="21">
                  <c:v>100000</c:v>
                </c:pt>
                <c:pt idx="22">
                  <c:v>100000</c:v>
                </c:pt>
              </c:numCache>
            </c:numRef>
          </c:val>
          <c:extLst xmlns:c16r2="http://schemas.microsoft.com/office/drawing/2015/06/chart">
            <c:ext xmlns:c16="http://schemas.microsoft.com/office/drawing/2014/chart" uri="{C3380CC4-5D6E-409C-BE32-E72D297353CC}">
              <c16:uniqueId val="{00000001-CE5E-4CE1-9D97-32058DFC57BB}"/>
            </c:ext>
          </c:extLst>
        </c:ser>
        <c:dLbls/>
        <c:marker val="1"/>
        <c:axId val="100952704"/>
        <c:axId val="100958592"/>
      </c:lineChart>
      <c:catAx>
        <c:axId val="100952704"/>
        <c:scaling>
          <c:orientation val="minMax"/>
        </c:scaling>
        <c:axPos val="b"/>
        <c:numFmt formatCode="General" sourceLinked="1"/>
        <c:tickLblPos val="nextTo"/>
        <c:crossAx val="100958592"/>
        <c:crosses val="autoZero"/>
        <c:auto val="1"/>
        <c:lblAlgn val="ctr"/>
        <c:lblOffset val="100"/>
      </c:catAx>
      <c:valAx>
        <c:axId val="100958592"/>
        <c:scaling>
          <c:orientation val="minMax"/>
        </c:scaling>
        <c:axPos val="l"/>
        <c:majorGridlines/>
        <c:title>
          <c:tx>
            <c:rich>
              <a:bodyPr rot="0" vert="horz"/>
              <a:lstStyle/>
              <a:p>
                <a:pPr>
                  <a:defRPr sz="1000"/>
                </a:pPr>
                <a:r>
                  <a:rPr lang="en-US" sz="1000" b="1" i="0" baseline="0" dirty="0">
                    <a:effectLst/>
                  </a:rPr>
                  <a:t>Number of newly deployed EVs</a:t>
                </a:r>
                <a:endParaRPr lang="el-GR" sz="1000" dirty="0">
                  <a:effectLst/>
                </a:endParaRPr>
              </a:p>
            </c:rich>
          </c:tx>
          <c:layout>
            <c:manualLayout>
              <c:xMode val="edge"/>
              <c:yMode val="edge"/>
              <c:x val="1.693335967411505E-2"/>
              <c:y val="0.16461133948079845"/>
            </c:manualLayout>
          </c:layout>
        </c:title>
        <c:numFmt formatCode="General" sourceLinked="1"/>
        <c:tickLblPos val="nextTo"/>
        <c:crossAx val="100952704"/>
        <c:crosses val="autoZero"/>
        <c:crossBetween val="between"/>
      </c:valAx>
    </c:plotArea>
    <c:legend>
      <c:legendPos val="r"/>
      <c:layout>
        <c:manualLayout>
          <c:xMode val="edge"/>
          <c:yMode val="edge"/>
          <c:x val="0.68609906726521575"/>
          <c:y val="0.33789671517979497"/>
          <c:w val="0.28581222237456827"/>
          <c:h val="0.40324500981372435"/>
        </c:manualLayout>
      </c:layout>
    </c:legend>
    <c:plotVisOnly val="1"/>
    <c:dispBlanksAs val="gap"/>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0.16424267977510695"/>
          <c:y val="0.10648148148148151"/>
          <c:w val="0.52359095801741518"/>
          <c:h val="0.78374198016914565"/>
        </c:manualLayout>
      </c:layout>
      <c:areaChart>
        <c:grouping val="stacked"/>
        <c:ser>
          <c:idx val="0"/>
          <c:order val="0"/>
          <c:tx>
            <c:strRef>
              <c:f>'Results 1'!$B$7</c:f>
              <c:strCache>
                <c:ptCount val="1"/>
                <c:pt idx="0">
                  <c:v>Electricity Demand</c:v>
                </c:pt>
              </c:strCache>
            </c:strRef>
          </c:tx>
          <c:spPr>
            <a:solidFill>
              <a:srgbClr val="0070C0"/>
            </a:solidFill>
          </c:spPr>
          <c:cat>
            <c:numRef>
              <c:f>'Results 1'!$A$8:$A$31</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'Results 1'!$B$8:$B$31</c:f>
              <c:numCache>
                <c:formatCode>0.00</c:formatCode>
                <c:ptCount val="24"/>
                <c:pt idx="0">
                  <c:v>6463.5055836640004</c:v>
                </c:pt>
                <c:pt idx="1">
                  <c:v>5868.3659592810009</c:v>
                </c:pt>
                <c:pt idx="2">
                  <c:v>5791.1016442220016</c:v>
                </c:pt>
                <c:pt idx="3">
                  <c:v>5572.6730318550008</c:v>
                </c:pt>
                <c:pt idx="4">
                  <c:v>5541.6936664000013</c:v>
                </c:pt>
                <c:pt idx="5">
                  <c:v>5647.2270340050009</c:v>
                </c:pt>
                <c:pt idx="6">
                  <c:v>6121.0965788540016</c:v>
                </c:pt>
                <c:pt idx="7">
                  <c:v>7043.3657704300003</c:v>
                </c:pt>
                <c:pt idx="8">
                  <c:v>7598.1775769269998</c:v>
                </c:pt>
                <c:pt idx="9">
                  <c:v>8176.5994418150003</c:v>
                </c:pt>
                <c:pt idx="10">
                  <c:v>8342.0730138990002</c:v>
                </c:pt>
                <c:pt idx="11">
                  <c:v>8251.5361857039989</c:v>
                </c:pt>
                <c:pt idx="12">
                  <c:v>8217.498879585999</c:v>
                </c:pt>
                <c:pt idx="13">
                  <c:v>8166.8743545349998</c:v>
                </c:pt>
                <c:pt idx="14">
                  <c:v>8062.6864191180002</c:v>
                </c:pt>
                <c:pt idx="15">
                  <c:v>8558.6160785850007</c:v>
                </c:pt>
                <c:pt idx="16">
                  <c:v>8850.6768867419978</c:v>
                </c:pt>
                <c:pt idx="17">
                  <c:v>8973.777017458</c:v>
                </c:pt>
                <c:pt idx="18">
                  <c:v>9368.0717454049991</c:v>
                </c:pt>
                <c:pt idx="19">
                  <c:v>9364.3646820469985</c:v>
                </c:pt>
                <c:pt idx="20">
                  <c:v>9217.6786539469977</c:v>
                </c:pt>
                <c:pt idx="21">
                  <c:v>8738.7331062530011</c:v>
                </c:pt>
                <c:pt idx="22">
                  <c:v>8053.1986835410007</c:v>
                </c:pt>
                <c:pt idx="23">
                  <c:v>7552.0277536660005</c:v>
                </c:pt>
              </c:numCache>
            </c:numRef>
          </c:val>
          <c:extLst xmlns:c16r2="http://schemas.microsoft.com/office/drawing/2015/06/chart">
            <c:ext xmlns:c16="http://schemas.microsoft.com/office/drawing/2014/chart" uri="{C3380CC4-5D6E-409C-BE32-E72D297353CC}">
              <c16:uniqueId val="{00000000-DFD7-4599-A971-B120642540F5}"/>
            </c:ext>
          </c:extLst>
        </c:ser>
        <c:ser>
          <c:idx val="1"/>
          <c:order val="1"/>
          <c:tx>
            <c:strRef>
              <c:f>'Results 1'!$C$7</c:f>
              <c:strCache>
                <c:ptCount val="1"/>
                <c:pt idx="0">
                  <c:v>Charging Demand</c:v>
                </c:pt>
              </c:strCache>
            </c:strRef>
          </c:tx>
          <c:spPr>
            <a:solidFill>
              <a:srgbClr val="C00000"/>
            </a:solidFill>
            <a:ln w="25400">
              <a:noFill/>
            </a:ln>
          </c:spPr>
          <c:cat>
            <c:numRef>
              <c:f>'Results 1'!$A$8:$A$31</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'Results 1'!$C$8:$C$31</c:f>
              <c:numCache>
                <c:formatCode>0.00</c:formatCode>
                <c:ptCount val="24"/>
                <c:pt idx="0">
                  <c:v>0</c:v>
                </c:pt>
                <c:pt idx="1">
                  <c:v>0</c:v>
                </c:pt>
                <c:pt idx="2">
                  <c:v>0</c:v>
                </c:pt>
                <c:pt idx="3">
                  <c:v>0</c:v>
                </c:pt>
                <c:pt idx="4">
                  <c:v>0</c:v>
                </c:pt>
                <c:pt idx="5">
                  <c:v>0</c:v>
                </c:pt>
                <c:pt idx="6">
                  <c:v>378.27972676858155</c:v>
                </c:pt>
                <c:pt idx="7">
                  <c:v>477.32644117483261</c:v>
                </c:pt>
                <c:pt idx="8">
                  <c:v>132.3477043139942</c:v>
                </c:pt>
                <c:pt idx="9">
                  <c:v>466.9340147171913</c:v>
                </c:pt>
                <c:pt idx="10">
                  <c:v>139.55350962867337</c:v>
                </c:pt>
                <c:pt idx="11">
                  <c:v>84.85829460951382</c:v>
                </c:pt>
                <c:pt idx="12">
                  <c:v>280.62768151117007</c:v>
                </c:pt>
                <c:pt idx="13">
                  <c:v>73.13807842106587</c:v>
                </c:pt>
                <c:pt idx="14">
                  <c:v>550.96468363033898</c:v>
                </c:pt>
                <c:pt idx="15">
                  <c:v>719.57387004977875</c:v>
                </c:pt>
                <c:pt idx="16">
                  <c:v>191.39512492748472</c:v>
                </c:pt>
                <c:pt idx="17">
                  <c:v>631.24569201659608</c:v>
                </c:pt>
                <c:pt idx="18">
                  <c:v>187.29032545016364</c:v>
                </c:pt>
                <c:pt idx="19">
                  <c:v>180.68282819106949</c:v>
                </c:pt>
                <c:pt idx="20">
                  <c:v>178.02682917052175</c:v>
                </c:pt>
                <c:pt idx="21">
                  <c:v>42.663879084511123</c:v>
                </c:pt>
                <c:pt idx="22">
                  <c:v>0</c:v>
                </c:pt>
                <c:pt idx="23">
                  <c:v>0</c:v>
                </c:pt>
              </c:numCache>
            </c:numRef>
          </c:val>
          <c:extLst xmlns:c16r2="http://schemas.microsoft.com/office/drawing/2015/06/chart">
            <c:ext xmlns:c16="http://schemas.microsoft.com/office/drawing/2014/chart" uri="{C3380CC4-5D6E-409C-BE32-E72D297353CC}">
              <c16:uniqueId val="{00000001-DFD7-4599-A971-B120642540F5}"/>
            </c:ext>
          </c:extLst>
        </c:ser>
        <c:dLbls/>
        <c:axId val="127752064"/>
        <c:axId val="125845888"/>
      </c:areaChart>
      <c:catAx>
        <c:axId val="127752064"/>
        <c:scaling>
          <c:orientation val="minMax"/>
        </c:scaling>
        <c:axPos val="b"/>
        <c:numFmt formatCode="General" sourceLinked="1"/>
        <c:tickLblPos val="nextTo"/>
        <c:crossAx val="125845888"/>
        <c:crosses val="autoZero"/>
        <c:auto val="1"/>
        <c:lblAlgn val="ctr"/>
        <c:lblOffset val="100"/>
      </c:catAx>
      <c:valAx>
        <c:axId val="125845888"/>
        <c:scaling>
          <c:orientation val="minMax"/>
        </c:scaling>
        <c:axPos val="l"/>
        <c:majorGridlines/>
        <c:title>
          <c:tx>
            <c:rich>
              <a:bodyPr rot="-5400000" vert="horz"/>
              <a:lstStyle/>
              <a:p>
                <a:pPr>
                  <a:defRPr/>
                </a:pPr>
                <a:r>
                  <a:rPr lang="en-US" dirty="0" err="1"/>
                  <a:t>MWh</a:t>
                </a:r>
                <a:endParaRPr lang="en-US" dirty="0"/>
              </a:p>
            </c:rich>
          </c:tx>
          <c:layout>
            <c:manualLayout>
              <c:xMode val="edge"/>
              <c:yMode val="edge"/>
              <c:x val="0"/>
              <c:y val="0.38751895596383795"/>
            </c:manualLayout>
          </c:layout>
        </c:title>
        <c:numFmt formatCode="0.00" sourceLinked="1"/>
        <c:tickLblPos val="nextTo"/>
        <c:crossAx val="127752064"/>
        <c:crosses val="autoZero"/>
        <c:crossBetween val="midCat"/>
      </c:valAx>
    </c:plotArea>
    <c:legend>
      <c:legendPos val="r"/>
      <c:layout>
        <c:manualLayout>
          <c:xMode val="edge"/>
          <c:yMode val="edge"/>
          <c:x val="0.71845865031389977"/>
          <c:y val="0.42100357247010789"/>
          <c:w val="0.27728725331927656"/>
          <c:h val="0.15799285505978422"/>
        </c:manualLayout>
      </c:layout>
    </c:legend>
    <c:plotVisOnly val="1"/>
    <c:dispBlanksAs val="zero"/>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0.11526592830681651"/>
          <c:y val="0.10674983481367567"/>
          <c:w val="0.57466627271299353"/>
          <c:h val="0.78319696934258753"/>
        </c:manualLayout>
      </c:layout>
      <c:areaChart>
        <c:grouping val="stacked"/>
        <c:ser>
          <c:idx val="0"/>
          <c:order val="0"/>
          <c:tx>
            <c:strRef>
              <c:f>'Results 1'!$B$34</c:f>
              <c:strCache>
                <c:ptCount val="1"/>
                <c:pt idx="0">
                  <c:v>Electricity Demand</c:v>
                </c:pt>
              </c:strCache>
            </c:strRef>
          </c:tx>
          <c:spPr>
            <a:solidFill>
              <a:srgbClr val="0070C0"/>
            </a:solidFill>
          </c:spPr>
          <c:val>
            <c:numRef>
              <c:f>'Results 1'!$B$35:$B$58</c:f>
              <c:numCache>
                <c:formatCode>General</c:formatCode>
                <c:ptCount val="24"/>
                <c:pt idx="0">
                  <c:v>6463.5055836640004</c:v>
                </c:pt>
                <c:pt idx="1">
                  <c:v>5868.3659592810009</c:v>
                </c:pt>
                <c:pt idx="2">
                  <c:v>5791.1016442220016</c:v>
                </c:pt>
                <c:pt idx="3">
                  <c:v>5572.6730318550008</c:v>
                </c:pt>
                <c:pt idx="4">
                  <c:v>5541.6936664000013</c:v>
                </c:pt>
                <c:pt idx="5">
                  <c:v>5647.2270340050009</c:v>
                </c:pt>
                <c:pt idx="6">
                  <c:v>6121.0965788540016</c:v>
                </c:pt>
                <c:pt idx="7">
                  <c:v>7043.3657704300003</c:v>
                </c:pt>
                <c:pt idx="8">
                  <c:v>7598.1775769269998</c:v>
                </c:pt>
                <c:pt idx="9">
                  <c:v>8176.5994418150003</c:v>
                </c:pt>
                <c:pt idx="10">
                  <c:v>8342.0730138990002</c:v>
                </c:pt>
                <c:pt idx="11">
                  <c:v>8251.5361857039989</c:v>
                </c:pt>
                <c:pt idx="12">
                  <c:v>8217.498879585999</c:v>
                </c:pt>
                <c:pt idx="13">
                  <c:v>8166.8743545349998</c:v>
                </c:pt>
                <c:pt idx="14">
                  <c:v>8062.6864191180002</c:v>
                </c:pt>
                <c:pt idx="15">
                  <c:v>8558.6160785850007</c:v>
                </c:pt>
                <c:pt idx="16">
                  <c:v>8850.6768867419978</c:v>
                </c:pt>
                <c:pt idx="17">
                  <c:v>8973.777017458</c:v>
                </c:pt>
                <c:pt idx="18">
                  <c:v>9368.0717454049991</c:v>
                </c:pt>
                <c:pt idx="19">
                  <c:v>9364.3646820469985</c:v>
                </c:pt>
                <c:pt idx="20">
                  <c:v>9217.6786539469977</c:v>
                </c:pt>
                <c:pt idx="21">
                  <c:v>8738.7331062530011</c:v>
                </c:pt>
                <c:pt idx="22">
                  <c:v>8053.1986835410007</c:v>
                </c:pt>
                <c:pt idx="23">
                  <c:v>7552.0277536660005</c:v>
                </c:pt>
              </c:numCache>
            </c:numRef>
          </c:val>
          <c:extLst xmlns:c16r2="http://schemas.microsoft.com/office/drawing/2015/06/chart">
            <c:ext xmlns:c16="http://schemas.microsoft.com/office/drawing/2014/chart" uri="{C3380CC4-5D6E-409C-BE32-E72D297353CC}">
              <c16:uniqueId val="{00000000-77B1-4801-906B-BBACACAC9358}"/>
            </c:ext>
          </c:extLst>
        </c:ser>
        <c:ser>
          <c:idx val="1"/>
          <c:order val="1"/>
          <c:tx>
            <c:strRef>
              <c:f>'Results 1'!$C$34</c:f>
              <c:strCache>
                <c:ptCount val="1"/>
                <c:pt idx="0">
                  <c:v>Charging Demand</c:v>
                </c:pt>
              </c:strCache>
            </c:strRef>
          </c:tx>
          <c:spPr>
            <a:solidFill>
              <a:srgbClr val="C00000"/>
            </a:solidFill>
            <a:ln w="25400">
              <a:noFill/>
            </a:ln>
          </c:spPr>
          <c:val>
            <c:numRef>
              <c:f>'Results 1'!$C$35:$C$58</c:f>
              <c:numCache>
                <c:formatCode>General</c:formatCode>
                <c:ptCount val="24"/>
                <c:pt idx="0">
                  <c:v>972.57353057992782</c:v>
                </c:pt>
                <c:pt idx="1">
                  <c:v>315.71412215699849</c:v>
                </c:pt>
                <c:pt idx="2">
                  <c:v>315.71412215699826</c:v>
                </c:pt>
                <c:pt idx="3">
                  <c:v>315.71412215699826</c:v>
                </c:pt>
                <c:pt idx="4">
                  <c:v>315.71412215699803</c:v>
                </c:pt>
                <c:pt idx="5">
                  <c:v>315.71412215699775</c:v>
                </c:pt>
                <c:pt idx="6">
                  <c:v>315.71412215699803</c:v>
                </c:pt>
                <c:pt idx="7">
                  <c:v>315.71412215699803</c:v>
                </c:pt>
                <c:pt idx="8">
                  <c:v>315.71412215699803</c:v>
                </c:pt>
                <c:pt idx="9">
                  <c:v>315.71412215699775</c:v>
                </c:pt>
                <c:pt idx="10">
                  <c:v>315.71412215699803</c:v>
                </c:pt>
                <c:pt idx="11">
                  <c:v>142.99729076354097</c:v>
                </c:pt>
                <c:pt idx="12">
                  <c:v>59.094588948659229</c:v>
                </c:pt>
                <c:pt idx="13">
                  <c:v>109.09429729171798</c:v>
                </c:pt>
                <c:pt idx="14">
                  <c:v>205.97665470493669</c:v>
                </c:pt>
                <c:pt idx="15">
                  <c:v>68.031099806724825</c:v>
                </c:pt>
                <c:pt idx="16">
                  <c:v>0</c:v>
                </c:pt>
                <c:pt idx="17">
                  <c:v>0</c:v>
                </c:pt>
                <c:pt idx="18">
                  <c:v>0</c:v>
                </c:pt>
                <c:pt idx="19">
                  <c:v>0</c:v>
                </c:pt>
                <c:pt idx="20">
                  <c:v>0</c:v>
                </c:pt>
                <c:pt idx="21">
                  <c:v>0</c:v>
                </c:pt>
                <c:pt idx="22">
                  <c:v>0</c:v>
                </c:pt>
                <c:pt idx="23">
                  <c:v>0</c:v>
                </c:pt>
              </c:numCache>
            </c:numRef>
          </c:val>
          <c:extLst xmlns:c16r2="http://schemas.microsoft.com/office/drawing/2015/06/chart">
            <c:ext xmlns:c16="http://schemas.microsoft.com/office/drawing/2014/chart" uri="{C3380CC4-5D6E-409C-BE32-E72D297353CC}">
              <c16:uniqueId val="{00000001-77B1-4801-906B-BBACACAC9358}"/>
            </c:ext>
          </c:extLst>
        </c:ser>
        <c:dLbls/>
        <c:axId val="125879040"/>
        <c:axId val="125880576"/>
      </c:areaChart>
      <c:catAx>
        <c:axId val="125879040"/>
        <c:scaling>
          <c:orientation val="minMax"/>
        </c:scaling>
        <c:axPos val="b"/>
        <c:numFmt formatCode="General" sourceLinked="1"/>
        <c:tickLblPos val="nextTo"/>
        <c:crossAx val="125880576"/>
        <c:crosses val="autoZero"/>
        <c:auto val="1"/>
        <c:lblAlgn val="ctr"/>
        <c:lblOffset val="100"/>
        <c:tickMarkSkip val="1"/>
      </c:catAx>
      <c:valAx>
        <c:axId val="125880576"/>
        <c:scaling>
          <c:orientation val="minMax"/>
          <c:max val="12000"/>
        </c:scaling>
        <c:axPos val="l"/>
        <c:majorGridlines/>
        <c:title>
          <c:tx>
            <c:rich>
              <a:bodyPr rot="-5400000" vert="horz"/>
              <a:lstStyle/>
              <a:p>
                <a:pPr>
                  <a:defRPr/>
                </a:pPr>
                <a:r>
                  <a:rPr lang="en-US" dirty="0" err="1"/>
                  <a:t>MWh</a:t>
                </a:r>
                <a:endParaRPr lang="en-US" dirty="0"/>
              </a:p>
            </c:rich>
          </c:tx>
          <c:layout>
            <c:manualLayout>
              <c:xMode val="edge"/>
              <c:yMode val="edge"/>
              <c:x val="0"/>
              <c:y val="0.35938769961232386"/>
            </c:manualLayout>
          </c:layout>
        </c:title>
        <c:numFmt formatCode="General" sourceLinked="1"/>
        <c:tickLblPos val="nextTo"/>
        <c:crossAx val="125879040"/>
        <c:crosses val="autoZero"/>
        <c:crossBetween val="midCat"/>
      </c:valAx>
    </c:plotArea>
    <c:legend>
      <c:legendPos val="r"/>
      <c:layout>
        <c:manualLayout>
          <c:xMode val="edge"/>
          <c:yMode val="edge"/>
          <c:x val="0.68859422707821749"/>
          <c:y val="0.42080448663598785"/>
          <c:w val="0.30228322332001434"/>
          <c:h val="0.15839102672802441"/>
        </c:manualLayout>
      </c:layout>
    </c:legend>
    <c:plotVisOnly val="1"/>
    <c:dispBlanksAs val="zero"/>
  </c:chart>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0.1427328722301979"/>
          <c:y val="0.1361616124841438"/>
          <c:w val="0.62128167559589142"/>
          <c:h val="0.72081549710851989"/>
        </c:manualLayout>
      </c:layout>
      <c:lineChart>
        <c:grouping val="standard"/>
        <c:ser>
          <c:idx val="0"/>
          <c:order val="0"/>
          <c:tx>
            <c:strRef>
              <c:f>'Results 1'!$R$7</c:f>
              <c:strCache>
                <c:ptCount val="1"/>
                <c:pt idx="0">
                  <c:v>25%</c:v>
                </c:pt>
              </c:strCache>
            </c:strRef>
          </c:tx>
          <c:marker>
            <c:symbol val="none"/>
          </c:marker>
          <c:val>
            <c:numRef>
              <c:f>'Results 1'!$R$8:$R$31</c:f>
              <c:numCache>
                <c:formatCode>General</c:formatCode>
                <c:ptCount val="24"/>
                <c:pt idx="0">
                  <c:v>0</c:v>
                </c:pt>
                <c:pt idx="1">
                  <c:v>0</c:v>
                </c:pt>
                <c:pt idx="2">
                  <c:v>0</c:v>
                </c:pt>
                <c:pt idx="3">
                  <c:v>0</c:v>
                </c:pt>
                <c:pt idx="4">
                  <c:v>0</c:v>
                </c:pt>
                <c:pt idx="5">
                  <c:v>0</c:v>
                </c:pt>
                <c:pt idx="6">
                  <c:v>275</c:v>
                </c:pt>
                <c:pt idx="7">
                  <c:v>550</c:v>
                </c:pt>
                <c:pt idx="8">
                  <c:v>275</c:v>
                </c:pt>
                <c:pt idx="9">
                  <c:v>412.5</c:v>
                </c:pt>
                <c:pt idx="10">
                  <c:v>275</c:v>
                </c:pt>
                <c:pt idx="11">
                  <c:v>137.5</c:v>
                </c:pt>
                <c:pt idx="12">
                  <c:v>275</c:v>
                </c:pt>
                <c:pt idx="13">
                  <c:v>137.5</c:v>
                </c:pt>
                <c:pt idx="14">
                  <c:v>550</c:v>
                </c:pt>
                <c:pt idx="15">
                  <c:v>412.5</c:v>
                </c:pt>
                <c:pt idx="16">
                  <c:v>412.5</c:v>
                </c:pt>
                <c:pt idx="17">
                  <c:v>550</c:v>
                </c:pt>
                <c:pt idx="18">
                  <c:v>275</c:v>
                </c:pt>
                <c:pt idx="19">
                  <c:v>137.5</c:v>
                </c:pt>
                <c:pt idx="20">
                  <c:v>137.5</c:v>
                </c:pt>
                <c:pt idx="21">
                  <c:v>137.5</c:v>
                </c:pt>
                <c:pt idx="22">
                  <c:v>0</c:v>
                </c:pt>
                <c:pt idx="23">
                  <c:v>0</c:v>
                </c:pt>
              </c:numCache>
            </c:numRef>
          </c:val>
          <c:extLst xmlns:c16r2="http://schemas.microsoft.com/office/drawing/2015/06/chart">
            <c:ext xmlns:c16="http://schemas.microsoft.com/office/drawing/2014/chart" uri="{C3380CC4-5D6E-409C-BE32-E72D297353CC}">
              <c16:uniqueId val="{00000000-39C5-4A53-85B3-559983E14D4E}"/>
            </c:ext>
          </c:extLst>
        </c:ser>
        <c:ser>
          <c:idx val="1"/>
          <c:order val="1"/>
          <c:tx>
            <c:strRef>
              <c:f>'Results 1'!$S$7</c:f>
              <c:strCache>
                <c:ptCount val="1"/>
                <c:pt idx="0">
                  <c:v>50%</c:v>
                </c:pt>
              </c:strCache>
            </c:strRef>
          </c:tx>
          <c:spPr>
            <a:ln>
              <a:solidFill>
                <a:srgbClr val="FFC000"/>
              </a:solidFill>
            </a:ln>
          </c:spPr>
          <c:marker>
            <c:symbol val="none"/>
          </c:marker>
          <c:val>
            <c:numRef>
              <c:f>'Results 1'!$S$8:$S$31</c:f>
              <c:numCache>
                <c:formatCode>General</c:formatCode>
                <c:ptCount val="24"/>
                <c:pt idx="0">
                  <c:v>0</c:v>
                </c:pt>
                <c:pt idx="1">
                  <c:v>0</c:v>
                </c:pt>
                <c:pt idx="2">
                  <c:v>0</c:v>
                </c:pt>
                <c:pt idx="3">
                  <c:v>0</c:v>
                </c:pt>
                <c:pt idx="4">
                  <c:v>0</c:v>
                </c:pt>
                <c:pt idx="5">
                  <c:v>0</c:v>
                </c:pt>
                <c:pt idx="6">
                  <c:v>550</c:v>
                </c:pt>
                <c:pt idx="7">
                  <c:v>1100</c:v>
                </c:pt>
                <c:pt idx="8">
                  <c:v>550</c:v>
                </c:pt>
                <c:pt idx="9">
                  <c:v>825</c:v>
                </c:pt>
                <c:pt idx="10">
                  <c:v>550</c:v>
                </c:pt>
                <c:pt idx="11">
                  <c:v>275</c:v>
                </c:pt>
                <c:pt idx="12">
                  <c:v>550</c:v>
                </c:pt>
                <c:pt idx="13">
                  <c:v>275</c:v>
                </c:pt>
                <c:pt idx="14">
                  <c:v>1100</c:v>
                </c:pt>
                <c:pt idx="15">
                  <c:v>825</c:v>
                </c:pt>
                <c:pt idx="16">
                  <c:v>825</c:v>
                </c:pt>
                <c:pt idx="17">
                  <c:v>1100</c:v>
                </c:pt>
                <c:pt idx="18">
                  <c:v>550</c:v>
                </c:pt>
                <c:pt idx="19">
                  <c:v>275</c:v>
                </c:pt>
                <c:pt idx="20">
                  <c:v>275</c:v>
                </c:pt>
                <c:pt idx="21">
                  <c:v>275</c:v>
                </c:pt>
                <c:pt idx="22">
                  <c:v>0</c:v>
                </c:pt>
                <c:pt idx="23">
                  <c:v>0</c:v>
                </c:pt>
              </c:numCache>
            </c:numRef>
          </c:val>
          <c:extLst xmlns:c16r2="http://schemas.microsoft.com/office/drawing/2015/06/chart">
            <c:ext xmlns:c16="http://schemas.microsoft.com/office/drawing/2014/chart" uri="{C3380CC4-5D6E-409C-BE32-E72D297353CC}">
              <c16:uniqueId val="{00000001-39C5-4A53-85B3-559983E14D4E}"/>
            </c:ext>
          </c:extLst>
        </c:ser>
        <c:ser>
          <c:idx val="2"/>
          <c:order val="2"/>
          <c:tx>
            <c:strRef>
              <c:f>'Results 1'!$T$7</c:f>
              <c:strCache>
                <c:ptCount val="1"/>
                <c:pt idx="0">
                  <c:v>75%</c:v>
                </c:pt>
              </c:strCache>
            </c:strRef>
          </c:tx>
          <c:spPr>
            <a:ln>
              <a:solidFill>
                <a:srgbClr val="C00000"/>
              </a:solidFill>
            </a:ln>
          </c:spPr>
          <c:marker>
            <c:symbol val="none"/>
          </c:marker>
          <c:val>
            <c:numRef>
              <c:f>'Results 1'!$T$8:$T$31</c:f>
              <c:numCache>
                <c:formatCode>General</c:formatCode>
                <c:ptCount val="24"/>
                <c:pt idx="0">
                  <c:v>0</c:v>
                </c:pt>
                <c:pt idx="1">
                  <c:v>0</c:v>
                </c:pt>
                <c:pt idx="2">
                  <c:v>0</c:v>
                </c:pt>
                <c:pt idx="3">
                  <c:v>0</c:v>
                </c:pt>
                <c:pt idx="4">
                  <c:v>0</c:v>
                </c:pt>
                <c:pt idx="5">
                  <c:v>0</c:v>
                </c:pt>
                <c:pt idx="6">
                  <c:v>825</c:v>
                </c:pt>
                <c:pt idx="7">
                  <c:v>1650</c:v>
                </c:pt>
                <c:pt idx="8">
                  <c:v>825</c:v>
                </c:pt>
                <c:pt idx="9">
                  <c:v>1237.5</c:v>
                </c:pt>
                <c:pt idx="10">
                  <c:v>825</c:v>
                </c:pt>
                <c:pt idx="11">
                  <c:v>412.5</c:v>
                </c:pt>
                <c:pt idx="12">
                  <c:v>825</c:v>
                </c:pt>
                <c:pt idx="13">
                  <c:v>412.5</c:v>
                </c:pt>
                <c:pt idx="14">
                  <c:v>1650</c:v>
                </c:pt>
                <c:pt idx="15">
                  <c:v>1237.5</c:v>
                </c:pt>
                <c:pt idx="16">
                  <c:v>1237.5</c:v>
                </c:pt>
                <c:pt idx="17">
                  <c:v>1650</c:v>
                </c:pt>
                <c:pt idx="18">
                  <c:v>825</c:v>
                </c:pt>
                <c:pt idx="19">
                  <c:v>412.5</c:v>
                </c:pt>
                <c:pt idx="20">
                  <c:v>412.5</c:v>
                </c:pt>
                <c:pt idx="21">
                  <c:v>412.5</c:v>
                </c:pt>
                <c:pt idx="22">
                  <c:v>0</c:v>
                </c:pt>
                <c:pt idx="23">
                  <c:v>0</c:v>
                </c:pt>
              </c:numCache>
            </c:numRef>
          </c:val>
          <c:extLst xmlns:c16r2="http://schemas.microsoft.com/office/drawing/2015/06/chart">
            <c:ext xmlns:c16="http://schemas.microsoft.com/office/drawing/2014/chart" uri="{C3380CC4-5D6E-409C-BE32-E72D297353CC}">
              <c16:uniqueId val="{00000002-39C5-4A53-85B3-559983E14D4E}"/>
            </c:ext>
          </c:extLst>
        </c:ser>
        <c:dLbls/>
        <c:marker val="1"/>
        <c:axId val="126511360"/>
        <c:axId val="126542208"/>
      </c:lineChart>
      <c:catAx>
        <c:axId val="126511360"/>
        <c:scaling>
          <c:orientation val="minMax"/>
        </c:scaling>
        <c:axPos val="b"/>
        <c:title>
          <c:tx>
            <c:rich>
              <a:bodyPr/>
              <a:lstStyle/>
              <a:p>
                <a:pPr>
                  <a:defRPr sz="1000"/>
                </a:pPr>
                <a:r>
                  <a:rPr lang="en-US" sz="1000" dirty="0"/>
                  <a:t>Hours</a:t>
                </a:r>
              </a:p>
            </c:rich>
          </c:tx>
        </c:title>
        <c:tickLblPos val="nextTo"/>
        <c:txPr>
          <a:bodyPr/>
          <a:lstStyle/>
          <a:p>
            <a:pPr>
              <a:defRPr sz="800"/>
            </a:pPr>
            <a:endParaRPr lang="el-GR"/>
          </a:p>
        </c:txPr>
        <c:crossAx val="126542208"/>
        <c:crosses val="autoZero"/>
        <c:auto val="1"/>
        <c:lblAlgn val="ctr"/>
        <c:lblOffset val="100"/>
      </c:catAx>
      <c:valAx>
        <c:axId val="126542208"/>
        <c:scaling>
          <c:orientation val="minMax"/>
        </c:scaling>
        <c:axPos val="l"/>
        <c:majorGridlines/>
        <c:title>
          <c:tx>
            <c:rich>
              <a:bodyPr rot="-5400000" vert="horz"/>
              <a:lstStyle/>
              <a:p>
                <a:pPr>
                  <a:defRPr/>
                </a:pPr>
                <a:r>
                  <a:rPr lang="en-US" sz="1000" dirty="0"/>
                  <a:t>MW</a:t>
                </a:r>
              </a:p>
            </c:rich>
          </c:tx>
        </c:title>
        <c:numFmt formatCode="General" sourceLinked="1"/>
        <c:tickLblPos val="nextTo"/>
        <c:txPr>
          <a:bodyPr/>
          <a:lstStyle/>
          <a:p>
            <a:pPr>
              <a:defRPr sz="1100"/>
            </a:pPr>
            <a:endParaRPr lang="el-GR"/>
          </a:p>
        </c:txPr>
        <c:crossAx val="126511360"/>
        <c:crosses val="autoZero"/>
        <c:crossBetween val="between"/>
      </c:valAx>
    </c:plotArea>
    <c:legend>
      <c:legendPos val="r"/>
      <c:txPr>
        <a:bodyPr/>
        <a:lstStyle/>
        <a:p>
          <a:pPr>
            <a:defRPr sz="900"/>
          </a:pPr>
          <a:endParaRPr lang="el-GR"/>
        </a:p>
      </c:txPr>
    </c:legend>
    <c:plotVisOnly val="1"/>
    <c:dispBlanksAs val="gap"/>
  </c:chart>
  <c:txPr>
    <a:bodyPr/>
    <a:lstStyle/>
    <a:p>
      <a:pPr>
        <a:defRPr sz="1800"/>
      </a:pPr>
      <a:endParaRPr lang="el-GR"/>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lang val="el-GR"/>
  <c:chart>
    <c:title>
      <c:tx>
        <c:rich>
          <a:bodyPr/>
          <a:lstStyle/>
          <a:p>
            <a:pPr>
              <a:defRPr/>
            </a:pPr>
            <a:r>
              <a:rPr lang="en-US" sz="1200" dirty="0"/>
              <a:t>Annual Peak EV-Charging Power Demand</a:t>
            </a:r>
            <a:r>
              <a:rPr lang="el-GR" sz="1200" baseline="0" dirty="0"/>
              <a:t> -</a:t>
            </a:r>
            <a:r>
              <a:rPr lang="en-US" sz="1200" baseline="0" dirty="0"/>
              <a:t>Scenario</a:t>
            </a:r>
            <a:r>
              <a:rPr lang="el-GR" sz="1200" baseline="0" dirty="0"/>
              <a:t> 2</a:t>
            </a:r>
            <a:endParaRPr lang="en-US" sz="1200" dirty="0"/>
          </a:p>
        </c:rich>
      </c:tx>
      <c:layout>
        <c:manualLayout>
          <c:xMode val="edge"/>
          <c:yMode val="edge"/>
          <c:x val="0.11496580532294258"/>
          <c:y val="0"/>
        </c:manualLayout>
      </c:layout>
    </c:title>
    <c:plotArea>
      <c:layout>
        <c:manualLayout>
          <c:layoutTarget val="inner"/>
          <c:xMode val="edge"/>
          <c:yMode val="edge"/>
          <c:x val="0.15836383425884865"/>
          <c:y val="0.11370967741935487"/>
          <c:w val="0.67974892675475673"/>
          <c:h val="0.6530648336296675"/>
        </c:manualLayout>
      </c:layout>
      <c:barChart>
        <c:barDir val="col"/>
        <c:grouping val="clustered"/>
        <c:ser>
          <c:idx val="0"/>
          <c:order val="0"/>
          <c:tx>
            <c:strRef>
              <c:f>'Results 1'!$AF$3</c:f>
              <c:strCache>
                <c:ptCount val="1"/>
                <c:pt idx="0">
                  <c:v>22kW 50%</c:v>
                </c:pt>
              </c:strCache>
            </c:strRef>
          </c:tx>
          <c:cat>
            <c:numRef>
              <c:f>'Results 1'!$AC$4:$AC$26</c:f>
              <c:numCache>
                <c:formatCode>General</c:formatCode>
                <c:ptCount val="2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numCache>
            </c:numRef>
          </c:cat>
          <c:val>
            <c:numRef>
              <c:f>'Results 1'!$AF$4:$AF$26</c:f>
              <c:numCache>
                <c:formatCode>General</c:formatCode>
                <c:ptCount val="23"/>
                <c:pt idx="1">
                  <c:v>2.7512013891707108</c:v>
                </c:pt>
                <c:pt idx="2">
                  <c:v>5.2298068688064241</c:v>
                </c:pt>
                <c:pt idx="3">
                  <c:v>8.9504221516979054</c:v>
                </c:pt>
                <c:pt idx="4">
                  <c:v>14.535408627770805</c:v>
                </c:pt>
                <c:pt idx="5">
                  <c:v>22.918988107580997</c:v>
                </c:pt>
                <c:pt idx="6">
                  <c:v>35.503513637840662</c:v>
                </c:pt>
                <c:pt idx="7">
                  <c:v>54.394046399312529</c:v>
                </c:pt>
                <c:pt idx="8">
                  <c:v>82.750477251964526</c:v>
                </c:pt>
                <c:pt idx="9">
                  <c:v>125.31609362998469</c:v>
                </c:pt>
                <c:pt idx="10">
                  <c:v>189.21100717025232</c:v>
                </c:pt>
                <c:pt idx="11">
                  <c:v>285.12316171446372</c:v>
                </c:pt>
                <c:pt idx="12">
                  <c:v>429.09614609787957</c:v>
                </c:pt>
                <c:pt idx="13">
                  <c:v>644.11286593147042</c:v>
                </c:pt>
                <c:pt idx="14">
                  <c:v>862.46166454229956</c:v>
                </c:pt>
                <c:pt idx="15">
                  <c:v>1079.9830590626641</c:v>
                </c:pt>
                <c:pt idx="16">
                  <c:v>1296.2624437797726</c:v>
                </c:pt>
                <c:pt idx="17">
                  <c:v>1510.6774573036998</c:v>
                </c:pt>
                <c:pt idx="18">
                  <c:v>1722.2938778238895</c:v>
                </c:pt>
                <c:pt idx="19">
                  <c:v>1929.70935229363</c:v>
                </c:pt>
                <c:pt idx="20">
                  <c:v>2130.8188195321582</c:v>
                </c:pt>
                <c:pt idx="21">
                  <c:v>2322.4623886795061</c:v>
                </c:pt>
                <c:pt idx="22">
                  <c:v>2499.8967723014866</c:v>
                </c:pt>
              </c:numCache>
            </c:numRef>
          </c:val>
          <c:extLst xmlns:c16r2="http://schemas.microsoft.com/office/drawing/2015/06/chart">
            <c:ext xmlns:c16="http://schemas.microsoft.com/office/drawing/2014/chart" uri="{C3380CC4-5D6E-409C-BE32-E72D297353CC}">
              <c16:uniqueId val="{00000000-B431-4365-9D27-1D39BEF9E824}"/>
            </c:ext>
          </c:extLst>
        </c:ser>
        <c:ser>
          <c:idx val="1"/>
          <c:order val="1"/>
          <c:tx>
            <c:strRef>
              <c:f>'Results 1'!$AG$3</c:f>
              <c:strCache>
                <c:ptCount val="1"/>
                <c:pt idx="0">
                  <c:v>250kW 50%</c:v>
                </c:pt>
              </c:strCache>
            </c:strRef>
          </c:tx>
          <c:spPr>
            <a:solidFill>
              <a:srgbClr val="00B050"/>
            </a:solidFill>
          </c:spPr>
          <c:cat>
            <c:numRef>
              <c:f>'Results 1'!$AC$4:$AC$26</c:f>
              <c:numCache>
                <c:formatCode>General</c:formatCode>
                <c:ptCount val="2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numCache>
            </c:numRef>
          </c:cat>
          <c:val>
            <c:numRef>
              <c:f>'Results 1'!$AG$4:$AG$26</c:f>
              <c:numCache>
                <c:formatCode>General</c:formatCode>
                <c:ptCount val="23"/>
                <c:pt idx="7">
                  <c:v>618.11416362855164</c:v>
                </c:pt>
                <c:pt idx="8">
                  <c:v>940.346332408688</c:v>
                </c:pt>
                <c:pt idx="9">
                  <c:v>1424.0465185225532</c:v>
                </c:pt>
                <c:pt idx="10">
                  <c:v>2150.1250814801397</c:v>
                </c:pt>
                <c:pt idx="11">
                  <c:v>3240.0359285734517</c:v>
                </c:pt>
                <c:pt idx="12">
                  <c:v>4876.0925692940882</c:v>
                </c:pt>
                <c:pt idx="13">
                  <c:v>7319.4643855848908</c:v>
                </c:pt>
                <c:pt idx="14">
                  <c:v>9800.7007334352256</c:v>
                </c:pt>
                <c:pt idx="15">
                  <c:v>12272.534762075731</c:v>
                </c:pt>
                <c:pt idx="16">
                  <c:v>14730.255042951963</c:v>
                </c:pt>
                <c:pt idx="17">
                  <c:v>17166.78928754204</c:v>
                </c:pt>
                <c:pt idx="18">
                  <c:v>19571.521338907831</c:v>
                </c:pt>
                <c:pt idx="19">
                  <c:v>21928.515366973057</c:v>
                </c:pt>
                <c:pt idx="20">
                  <c:v>24213.850221956338</c:v>
                </c:pt>
                <c:pt idx="21">
                  <c:v>26391.6180531762</c:v>
                </c:pt>
                <c:pt idx="22">
                  <c:v>28407.917867062341</c:v>
                </c:pt>
              </c:numCache>
            </c:numRef>
          </c:val>
          <c:extLst xmlns:c16r2="http://schemas.microsoft.com/office/drawing/2015/06/chart">
            <c:ext xmlns:c16="http://schemas.microsoft.com/office/drawing/2014/chart" uri="{C3380CC4-5D6E-409C-BE32-E72D297353CC}">
              <c16:uniqueId val="{00000001-B431-4365-9D27-1D39BEF9E824}"/>
            </c:ext>
          </c:extLst>
        </c:ser>
        <c:ser>
          <c:idx val="2"/>
          <c:order val="2"/>
          <c:tx>
            <c:strRef>
              <c:f>'Results 1'!$AH$3</c:f>
              <c:strCache>
                <c:ptCount val="1"/>
                <c:pt idx="0">
                  <c:v>250kW 25%</c:v>
                </c:pt>
              </c:strCache>
            </c:strRef>
          </c:tx>
          <c:spPr>
            <a:solidFill>
              <a:schemeClr val="accent5">
                <a:lumMod val="50000"/>
              </a:schemeClr>
            </a:solidFill>
          </c:spPr>
          <c:cat>
            <c:numRef>
              <c:f>'Results 1'!$AC$4:$AC$26</c:f>
              <c:numCache>
                <c:formatCode>General</c:formatCode>
                <c:ptCount val="2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numCache>
            </c:numRef>
          </c:cat>
          <c:val>
            <c:numRef>
              <c:f>'Results 1'!$AH$4:$AH$26</c:f>
              <c:numCache>
                <c:formatCode>General</c:formatCode>
                <c:ptCount val="23"/>
                <c:pt idx="7">
                  <c:v>309.05708181427582</c:v>
                </c:pt>
                <c:pt idx="8">
                  <c:v>470.173166204344</c:v>
                </c:pt>
                <c:pt idx="9">
                  <c:v>712.02325926127662</c:v>
                </c:pt>
                <c:pt idx="10">
                  <c:v>1075.0625407400701</c:v>
                </c:pt>
                <c:pt idx="11">
                  <c:v>1620.0179642867256</c:v>
                </c:pt>
                <c:pt idx="12">
                  <c:v>2438.0462846470432</c:v>
                </c:pt>
                <c:pt idx="13">
                  <c:v>3659.7321927924459</c:v>
                </c:pt>
                <c:pt idx="14">
                  <c:v>4900.3503667176137</c:v>
                </c:pt>
                <c:pt idx="15">
                  <c:v>6136.2673810378637</c:v>
                </c:pt>
                <c:pt idx="16">
                  <c:v>7365.1275214759835</c:v>
                </c:pt>
                <c:pt idx="17">
                  <c:v>8583.3946437710201</c:v>
                </c:pt>
                <c:pt idx="18">
                  <c:v>9785.7606694539154</c:v>
                </c:pt>
                <c:pt idx="19">
                  <c:v>10964.257683486529</c:v>
                </c:pt>
                <c:pt idx="20">
                  <c:v>12106.925110978169</c:v>
                </c:pt>
                <c:pt idx="21">
                  <c:v>13195.8090265881</c:v>
                </c:pt>
                <c:pt idx="22">
                  <c:v>14203.958933531167</c:v>
                </c:pt>
              </c:numCache>
            </c:numRef>
          </c:val>
          <c:extLst xmlns:c16r2="http://schemas.microsoft.com/office/drawing/2015/06/chart">
            <c:ext xmlns:c16="http://schemas.microsoft.com/office/drawing/2014/chart" uri="{C3380CC4-5D6E-409C-BE32-E72D297353CC}">
              <c16:uniqueId val="{00000002-B431-4365-9D27-1D39BEF9E824}"/>
            </c:ext>
          </c:extLst>
        </c:ser>
        <c:dLbls/>
        <c:gapWidth val="75"/>
        <c:overlap val="-25"/>
        <c:axId val="128475520"/>
        <c:axId val="127740160"/>
      </c:barChart>
      <c:lineChart>
        <c:grouping val="standard"/>
        <c:ser>
          <c:idx val="3"/>
          <c:order val="3"/>
          <c:tx>
            <c:strRef>
              <c:f>'Results 1'!$AD$3</c:f>
              <c:strCache>
                <c:ptCount val="1"/>
                <c:pt idx="0">
                  <c:v>Αριθμός Η/Ο</c:v>
                </c:pt>
              </c:strCache>
            </c:strRef>
          </c:tx>
          <c:marker>
            <c:symbol val="none"/>
          </c:marker>
          <c:val>
            <c:numRef>
              <c:f>'Results 1'!$AD$4:$AD$26</c:f>
              <c:numCache>
                <c:formatCode>0</c:formatCode>
                <c:ptCount val="23"/>
                <c:pt idx="0">
                  <c:v>500</c:v>
                </c:pt>
                <c:pt idx="1">
                  <c:v>1250.5460859866869</c:v>
                </c:pt>
                <c:pt idx="2">
                  <c:v>2377.184940366556</c:v>
                </c:pt>
                <c:pt idx="3">
                  <c:v>4068.3737053172295</c:v>
                </c:pt>
                <c:pt idx="4">
                  <c:v>6607.003921714002</c:v>
                </c:pt>
                <c:pt idx="5">
                  <c:v>10417.721867082271</c:v>
                </c:pt>
                <c:pt idx="6">
                  <c:v>16137.96074447303</c:v>
                </c:pt>
                <c:pt idx="7">
                  <c:v>24724.566545142065</c:v>
                </c:pt>
                <c:pt idx="8">
                  <c:v>37613.85329634753</c:v>
                </c:pt>
                <c:pt idx="9">
                  <c:v>56961.860740902128</c:v>
                </c:pt>
                <c:pt idx="10">
                  <c:v>86005.003259205609</c:v>
                </c:pt>
                <c:pt idx="11">
                  <c:v>129601.43714293804</c:v>
                </c:pt>
                <c:pt idx="12">
                  <c:v>195043.70277176355</c:v>
                </c:pt>
                <c:pt idx="13">
                  <c:v>292778.57542339561</c:v>
                </c:pt>
                <c:pt idx="14">
                  <c:v>392028.02933740895</c:v>
                </c:pt>
                <c:pt idx="15">
                  <c:v>490901.39048302919</c:v>
                </c:pt>
                <c:pt idx="16">
                  <c:v>589210.20171807834</c:v>
                </c:pt>
                <c:pt idx="17">
                  <c:v>686671.57150168158</c:v>
                </c:pt>
                <c:pt idx="18">
                  <c:v>782860.85355631355</c:v>
                </c:pt>
                <c:pt idx="19">
                  <c:v>877140.61467892246</c:v>
                </c:pt>
                <c:pt idx="20">
                  <c:v>968554.00887825352</c:v>
                </c:pt>
                <c:pt idx="21">
                  <c:v>1055664.7221270481</c:v>
                </c:pt>
                <c:pt idx="22">
                  <c:v>1136316.7146824936</c:v>
                </c:pt>
              </c:numCache>
            </c:numRef>
          </c:val>
          <c:extLst xmlns:c16r2="http://schemas.microsoft.com/office/drawing/2015/06/chart">
            <c:ext xmlns:c16="http://schemas.microsoft.com/office/drawing/2014/chart" uri="{C3380CC4-5D6E-409C-BE32-E72D297353CC}">
              <c16:uniqueId val="{00000003-B431-4365-9D27-1D39BEF9E824}"/>
            </c:ext>
          </c:extLst>
        </c:ser>
        <c:dLbls/>
        <c:marker val="1"/>
        <c:axId val="128479232"/>
        <c:axId val="128477056"/>
      </c:lineChart>
      <c:valAx>
        <c:axId val="127740160"/>
        <c:scaling>
          <c:orientation val="minMax"/>
        </c:scaling>
        <c:axPos val="r"/>
        <c:majorGridlines/>
        <c:title>
          <c:tx>
            <c:rich>
              <a:bodyPr rot="-5400000" vert="horz"/>
              <a:lstStyle/>
              <a:p>
                <a:pPr>
                  <a:defRPr/>
                </a:pPr>
                <a:r>
                  <a:rPr lang="en-US" dirty="0"/>
                  <a:t>MW</a:t>
                </a:r>
              </a:p>
            </c:rich>
          </c:tx>
        </c:title>
        <c:numFmt formatCode="General" sourceLinked="1"/>
        <c:tickLblPos val="nextTo"/>
        <c:crossAx val="128475520"/>
        <c:crosses val="max"/>
        <c:crossBetween val="between"/>
      </c:valAx>
      <c:catAx>
        <c:axId val="128475520"/>
        <c:scaling>
          <c:orientation val="minMax"/>
        </c:scaling>
        <c:axPos val="b"/>
        <c:numFmt formatCode="General" sourceLinked="1"/>
        <c:tickLblPos val="nextTo"/>
        <c:crossAx val="127740160"/>
        <c:crosses val="autoZero"/>
        <c:auto val="1"/>
        <c:lblAlgn val="ctr"/>
        <c:lblOffset val="100"/>
      </c:catAx>
      <c:valAx>
        <c:axId val="128477056"/>
        <c:scaling>
          <c:orientation val="minMax"/>
        </c:scaling>
        <c:axPos val="l"/>
        <c:title>
          <c:tx>
            <c:rich>
              <a:bodyPr rot="-5400000" vert="horz"/>
              <a:lstStyle/>
              <a:p>
                <a:pPr>
                  <a:defRPr/>
                </a:pPr>
                <a:r>
                  <a:rPr lang="en-US" dirty="0"/>
                  <a:t>Number</a:t>
                </a:r>
                <a:r>
                  <a:rPr lang="en-US" baseline="0" dirty="0"/>
                  <a:t> of EVs in circulation</a:t>
                </a:r>
                <a:endParaRPr lang="en-US" dirty="0"/>
              </a:p>
            </c:rich>
          </c:tx>
        </c:title>
        <c:numFmt formatCode="0" sourceLinked="1"/>
        <c:tickLblPos val="nextTo"/>
        <c:crossAx val="128479232"/>
        <c:crosses val="autoZero"/>
        <c:crossBetween val="between"/>
      </c:valAx>
      <c:catAx>
        <c:axId val="128479232"/>
        <c:scaling>
          <c:orientation val="minMax"/>
        </c:scaling>
        <c:delete val="1"/>
        <c:axPos val="b"/>
        <c:tickLblPos val="nextTo"/>
        <c:crossAx val="128477056"/>
        <c:crosses val="autoZero"/>
        <c:auto val="1"/>
        <c:lblAlgn val="ctr"/>
        <c:lblOffset val="100"/>
      </c:catAx>
      <c:spPr>
        <a:ln>
          <a:noFill/>
        </a:ln>
      </c:spPr>
    </c:plotArea>
    <c:legend>
      <c:legendPos val="b"/>
    </c:legend>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0.16347702852844764"/>
          <c:y val="4.8501555382735255E-2"/>
          <c:w val="0.44549399355842534"/>
          <c:h val="0.90299688923452959"/>
        </c:manualLayout>
      </c:layout>
      <c:barChart>
        <c:barDir val="col"/>
        <c:grouping val="clustered"/>
        <c:ser>
          <c:idx val="0"/>
          <c:order val="0"/>
          <c:tx>
            <c:v>Ζήτηση Ισχύος φόρτισης 250kW 50% - 2030</c:v>
          </c:tx>
          <c:val>
            <c:numRef>
              <c:f>'Results 1'!$AG$16</c:f>
              <c:numCache>
                <c:formatCode>General</c:formatCode>
                <c:ptCount val="1"/>
                <c:pt idx="0">
                  <c:v>4876.0925692940882</c:v>
                </c:pt>
              </c:numCache>
            </c:numRef>
          </c:val>
          <c:extLst xmlns:c16r2="http://schemas.microsoft.com/office/drawing/2015/06/chart">
            <c:ext xmlns:c16="http://schemas.microsoft.com/office/drawing/2014/chart" uri="{C3380CC4-5D6E-409C-BE32-E72D297353CC}">
              <c16:uniqueId val="{00000000-DD86-4171-BEA9-D9894C9C3DB9}"/>
            </c:ext>
          </c:extLst>
        </c:ser>
        <c:ser>
          <c:idx val="1"/>
          <c:order val="1"/>
          <c:tx>
            <c:v>Ζήτηση Ισχύος φόρτισης 250kW 25% - 2030</c:v>
          </c:tx>
          <c:spPr>
            <a:solidFill>
              <a:srgbClr val="FF0000"/>
            </a:solidFill>
          </c:spPr>
          <c:val>
            <c:numRef>
              <c:f>'Results 1'!$AH$16</c:f>
              <c:numCache>
                <c:formatCode>General</c:formatCode>
                <c:ptCount val="1"/>
                <c:pt idx="0">
                  <c:v>2438.0462846470432</c:v>
                </c:pt>
              </c:numCache>
            </c:numRef>
          </c:val>
          <c:extLst xmlns:c16r2="http://schemas.microsoft.com/office/drawing/2015/06/chart">
            <c:ext xmlns:c16="http://schemas.microsoft.com/office/drawing/2014/chart" uri="{C3380CC4-5D6E-409C-BE32-E72D297353CC}">
              <c16:uniqueId val="{00000001-DD86-4171-BEA9-D9894C9C3DB9}"/>
            </c:ext>
          </c:extLst>
        </c:ser>
        <c:ser>
          <c:idx val="2"/>
          <c:order val="2"/>
          <c:tx>
            <c:v>Μεγιστο φορτίο συστήματος - 2017</c:v>
          </c:tx>
          <c:spPr>
            <a:solidFill>
              <a:srgbClr val="00B050"/>
            </a:solidFill>
          </c:spPr>
          <c:val>
            <c:numRef>
              <c:f>Sheet1!$F$5</c:f>
              <c:numCache>
                <c:formatCode>General</c:formatCode>
                <c:ptCount val="1"/>
                <c:pt idx="0">
                  <c:v>9368</c:v>
                </c:pt>
              </c:numCache>
            </c:numRef>
          </c:val>
          <c:extLst xmlns:c16r2="http://schemas.microsoft.com/office/drawing/2015/06/chart">
            <c:ext xmlns:c16="http://schemas.microsoft.com/office/drawing/2014/chart" uri="{C3380CC4-5D6E-409C-BE32-E72D297353CC}">
              <c16:uniqueId val="{00000002-DD86-4171-BEA9-D9894C9C3DB9}"/>
            </c:ext>
          </c:extLst>
        </c:ser>
        <c:ser>
          <c:idx val="3"/>
          <c:order val="3"/>
          <c:tx>
            <c:v>Ζήτηση Ισχύος φόρτισης 22kW 50% - 2040</c:v>
          </c:tx>
          <c:spPr>
            <a:solidFill>
              <a:srgbClr val="002060"/>
            </a:solidFill>
          </c:spPr>
          <c:val>
            <c:numRef>
              <c:f>'Results 1'!$AF$26</c:f>
              <c:numCache>
                <c:formatCode>General</c:formatCode>
                <c:ptCount val="1"/>
                <c:pt idx="0">
                  <c:v>2499.8967723014866</c:v>
                </c:pt>
              </c:numCache>
            </c:numRef>
          </c:val>
          <c:extLst xmlns:c16r2="http://schemas.microsoft.com/office/drawing/2015/06/chart">
            <c:ext xmlns:c16="http://schemas.microsoft.com/office/drawing/2014/chart" uri="{C3380CC4-5D6E-409C-BE32-E72D297353CC}">
              <c16:uniqueId val="{00000003-DD86-4171-BEA9-D9894C9C3DB9}"/>
            </c:ext>
          </c:extLst>
        </c:ser>
        <c:dLbls/>
        <c:axId val="136352512"/>
        <c:axId val="136354048"/>
      </c:barChart>
      <c:catAx>
        <c:axId val="136352512"/>
        <c:scaling>
          <c:orientation val="minMax"/>
        </c:scaling>
        <c:delete val="1"/>
        <c:axPos val="b"/>
        <c:tickLblPos val="nextTo"/>
        <c:crossAx val="136354048"/>
        <c:crosses val="autoZero"/>
        <c:auto val="1"/>
        <c:lblAlgn val="ctr"/>
        <c:lblOffset val="100"/>
      </c:catAx>
      <c:valAx>
        <c:axId val="136354048"/>
        <c:scaling>
          <c:orientation val="minMax"/>
        </c:scaling>
        <c:axPos val="l"/>
        <c:majorGridlines/>
        <c:title>
          <c:tx>
            <c:rich>
              <a:bodyPr rot="-5400000" vert="horz"/>
              <a:lstStyle/>
              <a:p>
                <a:pPr>
                  <a:defRPr/>
                </a:pPr>
                <a:r>
                  <a:rPr lang="en-US" dirty="0"/>
                  <a:t>MW</a:t>
                </a:r>
              </a:p>
            </c:rich>
          </c:tx>
        </c:title>
        <c:numFmt formatCode="General" sourceLinked="1"/>
        <c:tickLblPos val="nextTo"/>
        <c:crossAx val="136352512"/>
        <c:crosses val="autoZero"/>
        <c:crossBetween val="between"/>
      </c:valAx>
    </c:plotArea>
    <c:legend>
      <c:legendPos val="r"/>
      <c:layout>
        <c:manualLayout>
          <c:xMode val="edge"/>
          <c:yMode val="edge"/>
          <c:x val="0.62795156906685168"/>
          <c:y val="0"/>
          <c:w val="0.34623829059643779"/>
          <c:h val="0.99888305628463103"/>
        </c:manualLayout>
      </c:layout>
    </c:legend>
    <c:plotVisOnly val="1"/>
    <c:dispBlanksAs val="gap"/>
  </c:chart>
  <c:externalData r:id="rId1"/>
</c:chartSpace>
</file>

<file path=ppt/drawings/drawing1.xml><?xml version="1.0" encoding="utf-8"?>
<c:userShapes xmlns:c="http://schemas.openxmlformats.org/drawingml/2006/chart">
  <cdr:relSizeAnchor xmlns:cdr="http://schemas.openxmlformats.org/drawingml/2006/chartDrawing">
    <cdr:from>
      <cdr:x>0.7405</cdr:x>
      <cdr:y>0.26601</cdr:y>
    </cdr:from>
    <cdr:to>
      <cdr:x>0.9723</cdr:x>
      <cdr:y>0.66395</cdr:y>
    </cdr:to>
    <cdr:sp macro="" textlink="">
      <cdr:nvSpPr>
        <cdr:cNvPr id="2" name="Ορθογώνιο 1"/>
        <cdr:cNvSpPr/>
      </cdr:nvSpPr>
      <cdr:spPr bwMode="auto">
        <a:xfrm xmlns:a="http://schemas.openxmlformats.org/drawingml/2006/main">
          <a:off x="3384376" y="288032"/>
          <a:ext cx="1059428" cy="430887"/>
        </a:xfrm>
        <a:prstGeom xmlns:a="http://schemas.openxmlformats.org/drawingml/2006/main" prst="rect">
          <a:avLst/>
        </a:prstGeom>
        <a:solidFill xmlns:a="http://schemas.openxmlformats.org/drawingml/2006/main">
          <a:schemeClr val="bg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spAutoFit/>
        </a:bodyPr>
        <a:lstStyle xmlns:a="http://schemas.openxmlformats.org/drawingml/2006/main"/>
        <a:p xmlns:a="http://schemas.openxmlformats.org/drawingml/2006/main">
          <a:r>
            <a:rPr lang="en-US" dirty="0"/>
            <a:t>New Vehicles</a:t>
          </a:r>
        </a:p>
        <a:p xmlns:a="http://schemas.openxmlformats.org/drawingml/2006/main">
          <a:r>
            <a:rPr lang="en-US" dirty="0"/>
            <a:t>New EVs</a:t>
          </a:r>
        </a:p>
      </cdr:txBody>
    </cdr:sp>
  </cdr:relSizeAnchor>
</c:userShapes>
</file>

<file path=ppt/drawings/drawing2.xml><?xml version="1.0" encoding="utf-8"?>
<c:userShapes xmlns:c="http://schemas.openxmlformats.org/drawingml/2006/chart">
  <cdr:relSizeAnchor xmlns:cdr="http://schemas.openxmlformats.org/drawingml/2006/chartDrawing">
    <cdr:from>
      <cdr:x>0.75355</cdr:x>
      <cdr:y>0.33333</cdr:y>
    </cdr:from>
    <cdr:to>
      <cdr:x>0.98898</cdr:x>
      <cdr:y>0.73226</cdr:y>
    </cdr:to>
    <cdr:sp macro="" textlink="">
      <cdr:nvSpPr>
        <cdr:cNvPr id="2" name="Ορθογώνιο 1"/>
        <cdr:cNvSpPr/>
      </cdr:nvSpPr>
      <cdr:spPr bwMode="auto">
        <a:xfrm xmlns:a="http://schemas.openxmlformats.org/drawingml/2006/main">
          <a:off x="3390971" y="360040"/>
          <a:ext cx="1059428" cy="430887"/>
        </a:xfrm>
        <a:prstGeom xmlns:a="http://schemas.openxmlformats.org/drawingml/2006/main" prst="rect">
          <a:avLst/>
        </a:prstGeom>
        <a:solidFill xmlns:a="http://schemas.openxmlformats.org/drawingml/2006/main">
          <a:schemeClr val="bg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a:t>New Vehicles</a:t>
          </a:r>
        </a:p>
        <a:p xmlns:a="http://schemas.openxmlformats.org/drawingml/2006/main">
          <a:r>
            <a:rPr lang="en-US" dirty="0"/>
            <a:t>New EVs</a:t>
          </a:r>
        </a:p>
      </cdr:txBody>
    </cdr:sp>
  </cdr:relSizeAnchor>
</c:userShapes>
</file>

<file path=ppt/drawings/drawing3.xml><?xml version="1.0" encoding="utf-8"?>
<c:userShapes xmlns:c="http://schemas.openxmlformats.org/drawingml/2006/chart">
  <cdr:relSizeAnchor xmlns:cdr="http://schemas.openxmlformats.org/drawingml/2006/chartDrawing">
    <cdr:from>
      <cdr:x>0.15749</cdr:x>
      <cdr:y>0</cdr:y>
    </cdr:from>
    <cdr:to>
      <cdr:x>0.60012</cdr:x>
      <cdr:y>0.105</cdr:y>
    </cdr:to>
    <cdr:sp macro="" textlink="">
      <cdr:nvSpPr>
        <cdr:cNvPr id="2" name="TextBox 1"/>
        <cdr:cNvSpPr txBox="1"/>
      </cdr:nvSpPr>
      <cdr:spPr>
        <a:xfrm xmlns:a="http://schemas.openxmlformats.org/drawingml/2006/main">
          <a:off x="691794" y="0"/>
          <a:ext cx="1944216"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dirty="0"/>
            <a:t>Electricity Demand – Uncontrolled charging</a:t>
          </a:r>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0.03091</cdr:x>
      <cdr:y>0</cdr:y>
    </cdr:from>
    <cdr:to>
      <cdr:x>0.49643</cdr:x>
      <cdr:y>0.10526</cdr:y>
    </cdr:to>
    <cdr:sp macro="" textlink="">
      <cdr:nvSpPr>
        <cdr:cNvPr id="2" name="TextBox 1"/>
        <cdr:cNvSpPr txBox="1"/>
      </cdr:nvSpPr>
      <cdr:spPr>
        <a:xfrm xmlns:a="http://schemas.openxmlformats.org/drawingml/2006/main">
          <a:off x="129089" y="0"/>
          <a:ext cx="1944216" cy="288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a:t>Electricity Demand </a:t>
          </a:r>
          <a:r>
            <a:rPr lang="el-GR" dirty="0"/>
            <a:t>– </a:t>
          </a:r>
          <a:r>
            <a:rPr lang="en-US" dirty="0"/>
            <a:t>Coordinated Charging </a:t>
          </a:r>
          <a:r>
            <a:rPr lang="el-GR" dirty="0"/>
            <a:t>– </a:t>
          </a:r>
          <a:r>
            <a:rPr lang="en-US" dirty="0"/>
            <a:t>Valley filling</a:t>
          </a:r>
          <a:endParaRPr 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0.12472</cdr:x>
      <cdr:y>0</cdr:y>
    </cdr:from>
    <cdr:to>
      <cdr:x>0.62946</cdr:x>
      <cdr:y>0.15328</cdr:y>
    </cdr:to>
    <cdr:sp macro="" textlink="">
      <cdr:nvSpPr>
        <cdr:cNvPr id="2" name="TextBox 1"/>
        <cdr:cNvSpPr txBox="1"/>
      </cdr:nvSpPr>
      <cdr:spPr>
        <a:xfrm xmlns:a="http://schemas.openxmlformats.org/drawingml/2006/main">
          <a:off x="506399" y="0"/>
          <a:ext cx="2049377" cy="31997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a:t>Intra-hour Peak Loads </a:t>
          </a:r>
          <a:r>
            <a:rPr lang="el-GR" dirty="0"/>
            <a:t>–</a:t>
          </a:r>
          <a:r>
            <a:rPr lang="en-US" dirty="0"/>
            <a:t> Uncoordinated Charging </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98D08C-E57C-429C-9751-AE8DAB50B9D3}" type="datetimeFigureOut">
              <a:rPr lang="el-GR" smtClean="0"/>
              <a:pPr/>
              <a:t>24/1/2019</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D12AA5-B77B-47F6-8720-E065A7EC53B8}" type="slidenum">
              <a:rPr lang="el-GR" smtClean="0"/>
              <a:pPr/>
              <a:t>‹#›</a:t>
            </a:fld>
            <a:endParaRPr lang="el-GR"/>
          </a:p>
        </p:txBody>
      </p:sp>
    </p:spTree>
    <p:extLst>
      <p:ext uri="{BB962C8B-B14F-4D97-AF65-F5344CB8AC3E}">
        <p14:creationId xmlns:p14="http://schemas.microsoft.com/office/powerpoint/2010/main" xmlns="" val="2050617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77D12AA5-B77B-47F6-8720-E065A7EC53B8}" type="slidenum">
              <a:rPr lang="el-GR" smtClean="0"/>
              <a:pPr/>
              <a:t>7</a:t>
            </a:fld>
            <a:endParaRPr lang="el-GR"/>
          </a:p>
        </p:txBody>
      </p:sp>
    </p:spTree>
    <p:extLst>
      <p:ext uri="{BB962C8B-B14F-4D97-AF65-F5344CB8AC3E}">
        <p14:creationId xmlns:p14="http://schemas.microsoft.com/office/powerpoint/2010/main" xmlns="" val="2633809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A8E4F0-6E52-4BF0-808E-5DCC9C528096}" type="slidenum">
              <a:rPr lang="en-US" altLang="el-GR" smtClean="0"/>
              <a:pPr>
                <a:defRPr/>
              </a:pPr>
              <a:t>22</a:t>
            </a:fld>
            <a:endParaRPr lang="en-US" altLang="el-GR"/>
          </a:p>
        </p:txBody>
      </p:sp>
    </p:spTree>
    <p:extLst>
      <p:ext uri="{BB962C8B-B14F-4D97-AF65-F5344CB8AC3E}">
        <p14:creationId xmlns:p14="http://schemas.microsoft.com/office/powerpoint/2010/main" xmlns="" val="2107244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pPr/>
              <a:t>24/1/2019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pPr/>
              <a:t>24/1/2019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pPr/>
              <a:t>24/1/2019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Rectangle 8" descr="Gold bar"/>
          <p:cNvSpPr>
            <a:spLocks noChangeArrowheads="1"/>
          </p:cNvSpPr>
          <p:nvPr/>
        </p:nvSpPr>
        <p:spPr bwMode="auto">
          <a:xfrm>
            <a:off x="228600" y="3733800"/>
            <a:ext cx="2870200" cy="20161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ctr">
              <a:spcBef>
                <a:spcPct val="50000"/>
              </a:spcBef>
              <a:defRPr sz="1200">
                <a:solidFill>
                  <a:schemeClr val="tx1"/>
                </a:solidFill>
                <a:latin typeface="Palatino Linotype" panose="02040502050505030304" pitchFamily="18" charset="0"/>
              </a:defRPr>
            </a:lvl1pPr>
            <a:lvl2pPr marL="742950" indent="-285750" algn="ctr">
              <a:spcBef>
                <a:spcPct val="50000"/>
              </a:spcBef>
              <a:defRPr sz="1200">
                <a:solidFill>
                  <a:schemeClr val="tx1"/>
                </a:solidFill>
                <a:latin typeface="Palatino Linotype" panose="02040502050505030304" pitchFamily="18" charset="0"/>
              </a:defRPr>
            </a:lvl2pPr>
            <a:lvl3pPr marL="1143000" indent="-228600" algn="ctr">
              <a:spcBef>
                <a:spcPct val="50000"/>
              </a:spcBef>
              <a:defRPr sz="1200">
                <a:solidFill>
                  <a:schemeClr val="tx1"/>
                </a:solidFill>
                <a:latin typeface="Palatino Linotype" panose="02040502050505030304" pitchFamily="18" charset="0"/>
              </a:defRPr>
            </a:lvl3pPr>
            <a:lvl4pPr marL="1600200" indent="-228600" algn="ctr">
              <a:spcBef>
                <a:spcPct val="50000"/>
              </a:spcBef>
              <a:defRPr sz="1200">
                <a:solidFill>
                  <a:schemeClr val="tx1"/>
                </a:solidFill>
                <a:latin typeface="Palatino Linotype" panose="02040502050505030304" pitchFamily="18" charset="0"/>
              </a:defRPr>
            </a:lvl4pPr>
            <a:lvl5pPr marL="2057400" indent="-228600" algn="ctr">
              <a:spcBef>
                <a:spcPct val="50000"/>
              </a:spcBef>
              <a:defRPr sz="1200">
                <a:solidFill>
                  <a:schemeClr val="tx1"/>
                </a:solidFill>
                <a:latin typeface="Palatino Linotype" panose="02040502050505030304" pitchFamily="18" charset="0"/>
              </a:defRPr>
            </a:lvl5pPr>
            <a:lvl6pPr marL="2514600" indent="-228600" algn="ctr" eaLnBrk="0" fontAlgn="base" hangingPunct="0">
              <a:spcBef>
                <a:spcPct val="50000"/>
              </a:spcBef>
              <a:spcAft>
                <a:spcPct val="0"/>
              </a:spcAft>
              <a:defRPr sz="1200">
                <a:solidFill>
                  <a:schemeClr val="tx1"/>
                </a:solidFill>
                <a:latin typeface="Palatino Linotype" panose="02040502050505030304" pitchFamily="18" charset="0"/>
              </a:defRPr>
            </a:lvl6pPr>
            <a:lvl7pPr marL="2971800" indent="-228600" algn="ctr" eaLnBrk="0" fontAlgn="base" hangingPunct="0">
              <a:spcBef>
                <a:spcPct val="50000"/>
              </a:spcBef>
              <a:spcAft>
                <a:spcPct val="0"/>
              </a:spcAft>
              <a:defRPr sz="1200">
                <a:solidFill>
                  <a:schemeClr val="tx1"/>
                </a:solidFill>
                <a:latin typeface="Palatino Linotype" panose="02040502050505030304" pitchFamily="18" charset="0"/>
              </a:defRPr>
            </a:lvl7pPr>
            <a:lvl8pPr marL="3429000" indent="-228600" algn="ctr" eaLnBrk="0" fontAlgn="base" hangingPunct="0">
              <a:spcBef>
                <a:spcPct val="50000"/>
              </a:spcBef>
              <a:spcAft>
                <a:spcPct val="0"/>
              </a:spcAft>
              <a:defRPr sz="1200">
                <a:solidFill>
                  <a:schemeClr val="tx1"/>
                </a:solidFill>
                <a:latin typeface="Palatino Linotype" panose="02040502050505030304" pitchFamily="18" charset="0"/>
              </a:defRPr>
            </a:lvl8pPr>
            <a:lvl9pPr marL="3886200" indent="-228600" algn="ctr" eaLnBrk="0" fontAlgn="base" hangingPunct="0">
              <a:spcBef>
                <a:spcPct val="50000"/>
              </a:spcBef>
              <a:spcAft>
                <a:spcPct val="0"/>
              </a:spcAft>
              <a:defRPr sz="1200">
                <a:solidFill>
                  <a:schemeClr val="tx1"/>
                </a:solidFill>
                <a:latin typeface="Palatino Linotype" panose="02040502050505030304" pitchFamily="18" charset="0"/>
              </a:defRPr>
            </a:lvl9pPr>
          </a:lstStyle>
          <a:p>
            <a:pPr eaLnBrk="0" fontAlgn="base" hangingPunct="0">
              <a:spcAft>
                <a:spcPct val="0"/>
              </a:spcAft>
              <a:defRPr/>
            </a:pPr>
            <a:endParaRPr lang="el-GR" altLang="el-GR">
              <a:solidFill>
                <a:srgbClr val="000000"/>
              </a:solidFill>
            </a:endParaRPr>
          </a:p>
        </p:txBody>
      </p:sp>
      <p:sp>
        <p:nvSpPr>
          <p:cNvPr id="3" name="Rectangle 9" descr="Orange bar"/>
          <p:cNvSpPr>
            <a:spLocks noChangeArrowheads="1"/>
          </p:cNvSpPr>
          <p:nvPr/>
        </p:nvSpPr>
        <p:spPr bwMode="auto">
          <a:xfrm>
            <a:off x="3048000" y="3733800"/>
            <a:ext cx="2870200" cy="201613"/>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ctr">
              <a:spcBef>
                <a:spcPct val="50000"/>
              </a:spcBef>
              <a:defRPr sz="1200">
                <a:solidFill>
                  <a:schemeClr val="tx1"/>
                </a:solidFill>
                <a:latin typeface="Palatino Linotype" panose="02040502050505030304" pitchFamily="18" charset="0"/>
              </a:defRPr>
            </a:lvl1pPr>
            <a:lvl2pPr marL="742950" indent="-285750" algn="ctr">
              <a:spcBef>
                <a:spcPct val="50000"/>
              </a:spcBef>
              <a:defRPr sz="1200">
                <a:solidFill>
                  <a:schemeClr val="tx1"/>
                </a:solidFill>
                <a:latin typeface="Palatino Linotype" panose="02040502050505030304" pitchFamily="18" charset="0"/>
              </a:defRPr>
            </a:lvl2pPr>
            <a:lvl3pPr marL="1143000" indent="-228600" algn="ctr">
              <a:spcBef>
                <a:spcPct val="50000"/>
              </a:spcBef>
              <a:defRPr sz="1200">
                <a:solidFill>
                  <a:schemeClr val="tx1"/>
                </a:solidFill>
                <a:latin typeface="Palatino Linotype" panose="02040502050505030304" pitchFamily="18" charset="0"/>
              </a:defRPr>
            </a:lvl3pPr>
            <a:lvl4pPr marL="1600200" indent="-228600" algn="ctr">
              <a:spcBef>
                <a:spcPct val="50000"/>
              </a:spcBef>
              <a:defRPr sz="1200">
                <a:solidFill>
                  <a:schemeClr val="tx1"/>
                </a:solidFill>
                <a:latin typeface="Palatino Linotype" panose="02040502050505030304" pitchFamily="18" charset="0"/>
              </a:defRPr>
            </a:lvl4pPr>
            <a:lvl5pPr marL="2057400" indent="-228600" algn="ctr">
              <a:spcBef>
                <a:spcPct val="50000"/>
              </a:spcBef>
              <a:defRPr sz="1200">
                <a:solidFill>
                  <a:schemeClr val="tx1"/>
                </a:solidFill>
                <a:latin typeface="Palatino Linotype" panose="02040502050505030304" pitchFamily="18" charset="0"/>
              </a:defRPr>
            </a:lvl5pPr>
            <a:lvl6pPr marL="2514600" indent="-228600" algn="ctr" eaLnBrk="0" fontAlgn="base" hangingPunct="0">
              <a:spcBef>
                <a:spcPct val="50000"/>
              </a:spcBef>
              <a:spcAft>
                <a:spcPct val="0"/>
              </a:spcAft>
              <a:defRPr sz="1200">
                <a:solidFill>
                  <a:schemeClr val="tx1"/>
                </a:solidFill>
                <a:latin typeface="Palatino Linotype" panose="02040502050505030304" pitchFamily="18" charset="0"/>
              </a:defRPr>
            </a:lvl6pPr>
            <a:lvl7pPr marL="2971800" indent="-228600" algn="ctr" eaLnBrk="0" fontAlgn="base" hangingPunct="0">
              <a:spcBef>
                <a:spcPct val="50000"/>
              </a:spcBef>
              <a:spcAft>
                <a:spcPct val="0"/>
              </a:spcAft>
              <a:defRPr sz="1200">
                <a:solidFill>
                  <a:schemeClr val="tx1"/>
                </a:solidFill>
                <a:latin typeface="Palatino Linotype" panose="02040502050505030304" pitchFamily="18" charset="0"/>
              </a:defRPr>
            </a:lvl7pPr>
            <a:lvl8pPr marL="3429000" indent="-228600" algn="ctr" eaLnBrk="0" fontAlgn="base" hangingPunct="0">
              <a:spcBef>
                <a:spcPct val="50000"/>
              </a:spcBef>
              <a:spcAft>
                <a:spcPct val="0"/>
              </a:spcAft>
              <a:defRPr sz="1200">
                <a:solidFill>
                  <a:schemeClr val="tx1"/>
                </a:solidFill>
                <a:latin typeface="Palatino Linotype" panose="02040502050505030304" pitchFamily="18" charset="0"/>
              </a:defRPr>
            </a:lvl8pPr>
            <a:lvl9pPr marL="3886200" indent="-228600" algn="ctr" eaLnBrk="0" fontAlgn="base" hangingPunct="0">
              <a:spcBef>
                <a:spcPct val="50000"/>
              </a:spcBef>
              <a:spcAft>
                <a:spcPct val="0"/>
              </a:spcAft>
              <a:defRPr sz="1200">
                <a:solidFill>
                  <a:schemeClr val="tx1"/>
                </a:solidFill>
                <a:latin typeface="Palatino Linotype" panose="02040502050505030304" pitchFamily="18" charset="0"/>
              </a:defRPr>
            </a:lvl9pPr>
          </a:lstStyle>
          <a:p>
            <a:pPr eaLnBrk="0" fontAlgn="base" hangingPunct="0">
              <a:spcAft>
                <a:spcPct val="0"/>
              </a:spcAft>
              <a:defRPr/>
            </a:pPr>
            <a:endParaRPr lang="el-GR" altLang="el-GR">
              <a:solidFill>
                <a:srgbClr val="000000"/>
              </a:solidFill>
            </a:endParaRPr>
          </a:p>
        </p:txBody>
      </p:sp>
      <p:sp>
        <p:nvSpPr>
          <p:cNvPr id="4" name="Rectangle 10" descr="Slate bar"/>
          <p:cNvSpPr>
            <a:spLocks noChangeArrowheads="1"/>
          </p:cNvSpPr>
          <p:nvPr/>
        </p:nvSpPr>
        <p:spPr bwMode="auto">
          <a:xfrm>
            <a:off x="5867400" y="3733800"/>
            <a:ext cx="2870200" cy="20161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ctr">
              <a:spcBef>
                <a:spcPct val="50000"/>
              </a:spcBef>
              <a:defRPr sz="1200">
                <a:solidFill>
                  <a:schemeClr val="tx1"/>
                </a:solidFill>
                <a:latin typeface="Palatino Linotype" panose="02040502050505030304" pitchFamily="18" charset="0"/>
              </a:defRPr>
            </a:lvl1pPr>
            <a:lvl2pPr marL="742950" indent="-285750" algn="ctr">
              <a:spcBef>
                <a:spcPct val="50000"/>
              </a:spcBef>
              <a:defRPr sz="1200">
                <a:solidFill>
                  <a:schemeClr val="tx1"/>
                </a:solidFill>
                <a:latin typeface="Palatino Linotype" panose="02040502050505030304" pitchFamily="18" charset="0"/>
              </a:defRPr>
            </a:lvl2pPr>
            <a:lvl3pPr marL="1143000" indent="-228600" algn="ctr">
              <a:spcBef>
                <a:spcPct val="50000"/>
              </a:spcBef>
              <a:defRPr sz="1200">
                <a:solidFill>
                  <a:schemeClr val="tx1"/>
                </a:solidFill>
                <a:latin typeface="Palatino Linotype" panose="02040502050505030304" pitchFamily="18" charset="0"/>
              </a:defRPr>
            </a:lvl3pPr>
            <a:lvl4pPr marL="1600200" indent="-228600" algn="ctr">
              <a:spcBef>
                <a:spcPct val="50000"/>
              </a:spcBef>
              <a:defRPr sz="1200">
                <a:solidFill>
                  <a:schemeClr val="tx1"/>
                </a:solidFill>
                <a:latin typeface="Palatino Linotype" panose="02040502050505030304" pitchFamily="18" charset="0"/>
              </a:defRPr>
            </a:lvl4pPr>
            <a:lvl5pPr marL="2057400" indent="-228600" algn="ctr">
              <a:spcBef>
                <a:spcPct val="50000"/>
              </a:spcBef>
              <a:defRPr sz="1200">
                <a:solidFill>
                  <a:schemeClr val="tx1"/>
                </a:solidFill>
                <a:latin typeface="Palatino Linotype" panose="02040502050505030304" pitchFamily="18" charset="0"/>
              </a:defRPr>
            </a:lvl5pPr>
            <a:lvl6pPr marL="2514600" indent="-228600" algn="ctr" eaLnBrk="0" fontAlgn="base" hangingPunct="0">
              <a:spcBef>
                <a:spcPct val="50000"/>
              </a:spcBef>
              <a:spcAft>
                <a:spcPct val="0"/>
              </a:spcAft>
              <a:defRPr sz="1200">
                <a:solidFill>
                  <a:schemeClr val="tx1"/>
                </a:solidFill>
                <a:latin typeface="Palatino Linotype" panose="02040502050505030304" pitchFamily="18" charset="0"/>
              </a:defRPr>
            </a:lvl6pPr>
            <a:lvl7pPr marL="2971800" indent="-228600" algn="ctr" eaLnBrk="0" fontAlgn="base" hangingPunct="0">
              <a:spcBef>
                <a:spcPct val="50000"/>
              </a:spcBef>
              <a:spcAft>
                <a:spcPct val="0"/>
              </a:spcAft>
              <a:defRPr sz="1200">
                <a:solidFill>
                  <a:schemeClr val="tx1"/>
                </a:solidFill>
                <a:latin typeface="Palatino Linotype" panose="02040502050505030304" pitchFamily="18" charset="0"/>
              </a:defRPr>
            </a:lvl7pPr>
            <a:lvl8pPr marL="3429000" indent="-228600" algn="ctr" eaLnBrk="0" fontAlgn="base" hangingPunct="0">
              <a:spcBef>
                <a:spcPct val="50000"/>
              </a:spcBef>
              <a:spcAft>
                <a:spcPct val="0"/>
              </a:spcAft>
              <a:defRPr sz="1200">
                <a:solidFill>
                  <a:schemeClr val="tx1"/>
                </a:solidFill>
                <a:latin typeface="Palatino Linotype" panose="02040502050505030304" pitchFamily="18" charset="0"/>
              </a:defRPr>
            </a:lvl8pPr>
            <a:lvl9pPr marL="3886200" indent="-228600" algn="ctr" eaLnBrk="0" fontAlgn="base" hangingPunct="0">
              <a:spcBef>
                <a:spcPct val="50000"/>
              </a:spcBef>
              <a:spcAft>
                <a:spcPct val="0"/>
              </a:spcAft>
              <a:defRPr sz="1200">
                <a:solidFill>
                  <a:schemeClr val="tx1"/>
                </a:solidFill>
                <a:latin typeface="Palatino Linotype" panose="02040502050505030304" pitchFamily="18" charset="0"/>
              </a:defRPr>
            </a:lvl9pPr>
          </a:lstStyle>
          <a:p>
            <a:pPr eaLnBrk="0" fontAlgn="base" hangingPunct="0">
              <a:spcAft>
                <a:spcPct val="0"/>
              </a:spcAft>
              <a:defRPr/>
            </a:pPr>
            <a:endParaRPr lang="el-GR" altLang="el-GR" b="1" u="sng">
              <a:solidFill>
                <a:srgbClr val="000000"/>
              </a:solidFill>
            </a:endParaRPr>
          </a:p>
        </p:txBody>
      </p:sp>
    </p:spTree>
    <p:extLst>
      <p:ext uri="{BB962C8B-B14F-4D97-AF65-F5344CB8AC3E}">
        <p14:creationId xmlns:p14="http://schemas.microsoft.com/office/powerpoint/2010/main" xmlns="" val="292247675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104D78-F6E6-4B32-B053-AF62608BD92B}" type="slidenum">
              <a:rPr lang="en-US" altLang="el-GR">
                <a:solidFill>
                  <a:srgbClr val="000000"/>
                </a:solidFill>
              </a:rPr>
              <a:pPr>
                <a:defRPr/>
              </a:pPr>
              <a:t>‹#›</a:t>
            </a:fld>
            <a:endParaRPr lang="en-US" altLang="el-GR">
              <a:solidFill>
                <a:srgbClr val="000000"/>
              </a:solidFill>
            </a:endParaRPr>
          </a:p>
        </p:txBody>
      </p:sp>
    </p:spTree>
    <p:extLst>
      <p:ext uri="{BB962C8B-B14F-4D97-AF65-F5344CB8AC3E}">
        <p14:creationId xmlns:p14="http://schemas.microsoft.com/office/powerpoint/2010/main" xmlns="" val="1046708646"/>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45F192-D826-4B7A-9D5C-6B94498C8CE0}" type="slidenum">
              <a:rPr lang="en-US" altLang="el-GR">
                <a:solidFill>
                  <a:srgbClr val="000000"/>
                </a:solidFill>
              </a:rPr>
              <a:pPr>
                <a:defRPr/>
              </a:pPr>
              <a:t>‹#›</a:t>
            </a:fld>
            <a:endParaRPr lang="en-US" altLang="el-GR">
              <a:solidFill>
                <a:srgbClr val="000000"/>
              </a:solidFill>
            </a:endParaRPr>
          </a:p>
        </p:txBody>
      </p:sp>
    </p:spTree>
    <p:extLst>
      <p:ext uri="{BB962C8B-B14F-4D97-AF65-F5344CB8AC3E}">
        <p14:creationId xmlns:p14="http://schemas.microsoft.com/office/powerpoint/2010/main" xmlns="" val="3902708228"/>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2895600"/>
            <a:ext cx="4038600" cy="3235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2895600"/>
            <a:ext cx="4038600" cy="3235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09820B-B9CF-4DB4-8FA4-46DDF348C1A4}" type="slidenum">
              <a:rPr lang="en-US" altLang="el-GR">
                <a:solidFill>
                  <a:srgbClr val="000000"/>
                </a:solidFill>
              </a:rPr>
              <a:pPr>
                <a:defRPr/>
              </a:pPr>
              <a:t>‹#›</a:t>
            </a:fld>
            <a:endParaRPr lang="en-US" altLang="el-GR">
              <a:solidFill>
                <a:srgbClr val="000000"/>
              </a:solidFill>
            </a:endParaRPr>
          </a:p>
        </p:txBody>
      </p:sp>
    </p:spTree>
    <p:extLst>
      <p:ext uri="{BB962C8B-B14F-4D97-AF65-F5344CB8AC3E}">
        <p14:creationId xmlns:p14="http://schemas.microsoft.com/office/powerpoint/2010/main" xmlns="" val="2394228527"/>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5D9AD8B-0AD2-4786-BA43-4295B0BBFF9D}" type="slidenum">
              <a:rPr lang="en-US" altLang="el-GR">
                <a:solidFill>
                  <a:srgbClr val="000000"/>
                </a:solidFill>
              </a:rPr>
              <a:pPr>
                <a:defRPr/>
              </a:pPr>
              <a:t>‹#›</a:t>
            </a:fld>
            <a:endParaRPr lang="en-US" altLang="el-GR">
              <a:solidFill>
                <a:srgbClr val="000000"/>
              </a:solidFill>
            </a:endParaRPr>
          </a:p>
        </p:txBody>
      </p:sp>
    </p:spTree>
    <p:extLst>
      <p:ext uri="{BB962C8B-B14F-4D97-AF65-F5344CB8AC3E}">
        <p14:creationId xmlns:p14="http://schemas.microsoft.com/office/powerpoint/2010/main" xmlns="" val="1265519575"/>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00932C4-C1EA-4BFC-BC78-2AC927088D26}" type="slidenum">
              <a:rPr lang="en-US" altLang="el-GR">
                <a:solidFill>
                  <a:srgbClr val="000000"/>
                </a:solidFill>
              </a:rPr>
              <a:pPr>
                <a:defRPr/>
              </a:pPr>
              <a:t>‹#›</a:t>
            </a:fld>
            <a:endParaRPr lang="en-US" altLang="el-GR">
              <a:solidFill>
                <a:srgbClr val="000000"/>
              </a:solidFill>
            </a:endParaRPr>
          </a:p>
        </p:txBody>
      </p:sp>
    </p:spTree>
    <p:extLst>
      <p:ext uri="{BB962C8B-B14F-4D97-AF65-F5344CB8AC3E}">
        <p14:creationId xmlns:p14="http://schemas.microsoft.com/office/powerpoint/2010/main" xmlns="" val="3142980333"/>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4DEDE4B-3C53-4AE4-86A2-83300FA5F38B}" type="slidenum">
              <a:rPr lang="en-US" altLang="el-GR">
                <a:solidFill>
                  <a:srgbClr val="000000"/>
                </a:solidFill>
              </a:rPr>
              <a:pPr>
                <a:defRPr/>
              </a:pPr>
              <a:t>‹#›</a:t>
            </a:fld>
            <a:endParaRPr lang="en-US" altLang="el-GR">
              <a:solidFill>
                <a:srgbClr val="000000"/>
              </a:solidFill>
            </a:endParaRPr>
          </a:p>
        </p:txBody>
      </p:sp>
    </p:spTree>
    <p:extLst>
      <p:ext uri="{BB962C8B-B14F-4D97-AF65-F5344CB8AC3E}">
        <p14:creationId xmlns:p14="http://schemas.microsoft.com/office/powerpoint/2010/main" xmlns="" val="3905365207"/>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2CE0FA-B28A-431D-8B04-5BA393FE1A09}" type="slidenum">
              <a:rPr lang="en-US" altLang="el-GR">
                <a:solidFill>
                  <a:srgbClr val="000000"/>
                </a:solidFill>
              </a:rPr>
              <a:pPr>
                <a:defRPr/>
              </a:pPr>
              <a:t>‹#›</a:t>
            </a:fld>
            <a:endParaRPr lang="en-US" altLang="el-GR">
              <a:solidFill>
                <a:srgbClr val="000000"/>
              </a:solidFill>
            </a:endParaRPr>
          </a:p>
        </p:txBody>
      </p:sp>
    </p:spTree>
    <p:extLst>
      <p:ext uri="{BB962C8B-B14F-4D97-AF65-F5344CB8AC3E}">
        <p14:creationId xmlns:p14="http://schemas.microsoft.com/office/powerpoint/2010/main" xmlns="" val="330389134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pPr/>
              <a:t>24/1/2019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ECCB89-9C09-4395-AC0C-3A5B20103518}" type="slidenum">
              <a:rPr lang="en-US" altLang="el-GR">
                <a:solidFill>
                  <a:srgbClr val="000000"/>
                </a:solidFill>
              </a:rPr>
              <a:pPr>
                <a:defRPr/>
              </a:pPr>
              <a:t>‹#›</a:t>
            </a:fld>
            <a:endParaRPr lang="en-US" altLang="el-GR">
              <a:solidFill>
                <a:srgbClr val="000000"/>
              </a:solidFill>
            </a:endParaRPr>
          </a:p>
        </p:txBody>
      </p:sp>
    </p:spTree>
    <p:extLst>
      <p:ext uri="{BB962C8B-B14F-4D97-AF65-F5344CB8AC3E}">
        <p14:creationId xmlns:p14="http://schemas.microsoft.com/office/powerpoint/2010/main" xmlns="" val="2987627597"/>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8D6144-E35A-493F-9BCC-541C49689DED}" type="slidenum">
              <a:rPr lang="en-US" altLang="el-GR">
                <a:solidFill>
                  <a:srgbClr val="000000"/>
                </a:solidFill>
              </a:rPr>
              <a:pPr>
                <a:defRPr/>
              </a:pPr>
              <a:t>‹#›</a:t>
            </a:fld>
            <a:endParaRPr lang="en-US" altLang="el-GR">
              <a:solidFill>
                <a:srgbClr val="000000"/>
              </a:solidFill>
            </a:endParaRPr>
          </a:p>
        </p:txBody>
      </p:sp>
    </p:spTree>
    <p:extLst>
      <p:ext uri="{BB962C8B-B14F-4D97-AF65-F5344CB8AC3E}">
        <p14:creationId xmlns:p14="http://schemas.microsoft.com/office/powerpoint/2010/main" xmlns="" val="3350023598"/>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10350" y="228600"/>
            <a:ext cx="2076450" cy="59023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381000" y="228600"/>
            <a:ext cx="6076950" cy="59023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E69FBA-EBFB-4C7C-BEB6-175CA8E09606}" type="slidenum">
              <a:rPr lang="en-US" altLang="el-GR">
                <a:solidFill>
                  <a:srgbClr val="000000"/>
                </a:solidFill>
              </a:rPr>
              <a:pPr>
                <a:defRPr/>
              </a:pPr>
              <a:t>‹#›</a:t>
            </a:fld>
            <a:endParaRPr lang="en-US" altLang="el-GR">
              <a:solidFill>
                <a:srgbClr val="000000"/>
              </a:solidFill>
            </a:endParaRPr>
          </a:p>
        </p:txBody>
      </p:sp>
    </p:spTree>
    <p:extLst>
      <p:ext uri="{BB962C8B-B14F-4D97-AF65-F5344CB8AC3E}">
        <p14:creationId xmlns:p14="http://schemas.microsoft.com/office/powerpoint/2010/main" xmlns="" val="677060380"/>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Τίτλος, Αντι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228600"/>
            <a:ext cx="8229600" cy="1139825"/>
          </a:xfrm>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2895600"/>
            <a:ext cx="4038600" cy="323532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quarter" idx="2"/>
          </p:nvPr>
        </p:nvSpPr>
        <p:spPr>
          <a:xfrm>
            <a:off x="4648200" y="2895600"/>
            <a:ext cx="4038600" cy="15414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περιεχομένου"/>
          <p:cNvSpPr>
            <a:spLocks noGrp="1"/>
          </p:cNvSpPr>
          <p:nvPr>
            <p:ph sz="quarter" idx="3"/>
          </p:nvPr>
        </p:nvSpPr>
        <p:spPr>
          <a:xfrm>
            <a:off x="4648200" y="4589463"/>
            <a:ext cx="4038600" cy="1541462"/>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2085161C-D680-4991-8820-89D820DC04D0}" type="slidenum">
              <a:rPr lang="en-US" altLang="el-GR">
                <a:solidFill>
                  <a:srgbClr val="000000"/>
                </a:solidFill>
              </a:rPr>
              <a:pPr>
                <a:defRPr/>
              </a:pPr>
              <a:t>‹#›</a:t>
            </a:fld>
            <a:endParaRPr lang="en-US" altLang="el-GR">
              <a:solidFill>
                <a:srgbClr val="000000"/>
              </a:solidFill>
            </a:endParaRPr>
          </a:p>
        </p:txBody>
      </p:sp>
    </p:spTree>
    <p:extLst>
      <p:ext uri="{BB962C8B-B14F-4D97-AF65-F5344CB8AC3E}">
        <p14:creationId xmlns:p14="http://schemas.microsoft.com/office/powerpoint/2010/main" xmlns="" val="1950535494"/>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Τίτλος και 4 Αντικείμενα">
    <p:spTree>
      <p:nvGrpSpPr>
        <p:cNvPr id="1" name=""/>
        <p:cNvGrpSpPr/>
        <p:nvPr/>
      </p:nvGrpSpPr>
      <p:grpSpPr>
        <a:xfrm>
          <a:off x="0" y="0"/>
          <a:ext cx="0" cy="0"/>
          <a:chOff x="0" y="0"/>
          <a:chExt cx="0" cy="0"/>
        </a:xfrm>
      </p:grpSpPr>
      <p:sp>
        <p:nvSpPr>
          <p:cNvPr id="2" name="1 - Τίτλος"/>
          <p:cNvSpPr>
            <a:spLocks noGrp="1"/>
          </p:cNvSpPr>
          <p:nvPr>
            <p:ph type="title" sz="quarter"/>
          </p:nvPr>
        </p:nvSpPr>
        <p:spPr>
          <a:xfrm>
            <a:off x="381000" y="228600"/>
            <a:ext cx="8229600" cy="1139825"/>
          </a:xfrm>
        </p:spPr>
        <p:txBody>
          <a:bodyPr/>
          <a:lstStyle/>
          <a:p>
            <a:r>
              <a:rPr lang="el-GR"/>
              <a:t>Kλικ για επεξεργασία του τίτλου</a:t>
            </a:r>
          </a:p>
        </p:txBody>
      </p:sp>
      <p:sp>
        <p:nvSpPr>
          <p:cNvPr id="3" name="2 - Θέση περιεχομένου"/>
          <p:cNvSpPr>
            <a:spLocks noGrp="1"/>
          </p:cNvSpPr>
          <p:nvPr>
            <p:ph sz="quarter" idx="1"/>
          </p:nvPr>
        </p:nvSpPr>
        <p:spPr>
          <a:xfrm>
            <a:off x="457200" y="2895600"/>
            <a:ext cx="4038600" cy="15414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quarter" idx="2"/>
          </p:nvPr>
        </p:nvSpPr>
        <p:spPr>
          <a:xfrm>
            <a:off x="4648200" y="2895600"/>
            <a:ext cx="4038600" cy="15414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περιεχομένου"/>
          <p:cNvSpPr>
            <a:spLocks noGrp="1"/>
          </p:cNvSpPr>
          <p:nvPr>
            <p:ph sz="quarter" idx="3"/>
          </p:nvPr>
        </p:nvSpPr>
        <p:spPr>
          <a:xfrm>
            <a:off x="457200" y="4589463"/>
            <a:ext cx="4038600" cy="1541462"/>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περιεχομένου"/>
          <p:cNvSpPr>
            <a:spLocks noGrp="1"/>
          </p:cNvSpPr>
          <p:nvPr>
            <p:ph sz="quarter" idx="4"/>
          </p:nvPr>
        </p:nvSpPr>
        <p:spPr>
          <a:xfrm>
            <a:off x="4648200" y="4589463"/>
            <a:ext cx="4038600" cy="1541462"/>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790A928-CD84-4B30-859A-52F5C05A11A7}" type="slidenum">
              <a:rPr lang="en-US" altLang="el-GR">
                <a:solidFill>
                  <a:srgbClr val="000000"/>
                </a:solidFill>
              </a:rPr>
              <a:pPr>
                <a:defRPr/>
              </a:pPr>
              <a:t>‹#›</a:t>
            </a:fld>
            <a:endParaRPr lang="en-US" altLang="el-GR">
              <a:solidFill>
                <a:srgbClr val="000000"/>
              </a:solidFill>
            </a:endParaRPr>
          </a:p>
        </p:txBody>
      </p:sp>
    </p:spTree>
    <p:extLst>
      <p:ext uri="{BB962C8B-B14F-4D97-AF65-F5344CB8AC3E}">
        <p14:creationId xmlns:p14="http://schemas.microsoft.com/office/powerpoint/2010/main" xmlns="" val="254530394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pPr/>
              <a:t>24/1/2019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pPr/>
              <a:t>24/1/2019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F2853615-BFDE-46DE-814C-47EC6EF6D371}" type="datetimeFigureOut">
              <a:rPr lang="el-GR" smtClean="0"/>
              <a:pPr/>
              <a:t>24/1/2019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F2853615-BFDE-46DE-814C-47EC6EF6D371}" type="datetimeFigureOut">
              <a:rPr lang="el-GR" smtClean="0"/>
              <a:pPr/>
              <a:t>24/1/2019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853615-BFDE-46DE-814C-47EC6EF6D371}" type="datetimeFigureOut">
              <a:rPr lang="el-GR" smtClean="0"/>
              <a:pPr/>
              <a:t>24/1/2019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pPr/>
              <a:t>24/1/2019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pPr/>
              <a:t>24/1/2019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53615-BFDE-46DE-814C-47EC6EF6D371}" type="datetimeFigureOut">
              <a:rPr lang="el-GR" smtClean="0"/>
              <a:pPr/>
              <a:t>24/1/2019</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228600"/>
            <a:ext cx="8229600" cy="113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l-GR"/>
              <a:t>Key Topics</a:t>
            </a:r>
          </a:p>
        </p:txBody>
      </p:sp>
      <p:sp>
        <p:nvSpPr>
          <p:cNvPr id="1027" name="Rectangle 3"/>
          <p:cNvSpPr>
            <a:spLocks noGrp="1" noChangeArrowheads="1"/>
          </p:cNvSpPr>
          <p:nvPr>
            <p:ph type="body" idx="1"/>
          </p:nvPr>
        </p:nvSpPr>
        <p:spPr bwMode="auto">
          <a:xfrm>
            <a:off x="457200" y="2895600"/>
            <a:ext cx="8229600" cy="323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a:t>Click to 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p>
        </p:txBody>
      </p:sp>
      <p:sp>
        <p:nvSpPr>
          <p:cNvPr id="15364"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000">
                <a:latin typeface="+mn-lt"/>
              </a:defRPr>
            </a:lvl1pPr>
          </a:lstStyle>
          <a:p>
            <a:pPr fontAlgn="base">
              <a:spcAft>
                <a:spcPct val="0"/>
              </a:spcAft>
              <a:defRPr/>
            </a:pPr>
            <a:endParaRPr lang="en-US">
              <a:solidFill>
                <a:srgbClr val="000000"/>
              </a:solidFill>
            </a:endParaRPr>
          </a:p>
        </p:txBody>
      </p:sp>
      <p:sp>
        <p:nvSpPr>
          <p:cNvPr id="153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000">
                <a:latin typeface="+mn-lt"/>
              </a:defRPr>
            </a:lvl1pPr>
          </a:lstStyle>
          <a:p>
            <a:pPr fontAlgn="base">
              <a:spcAft>
                <a:spcPct val="0"/>
              </a:spcAft>
              <a:defRPr/>
            </a:pPr>
            <a:endParaRPr lang="en-US">
              <a:solidFill>
                <a:srgbClr val="000000"/>
              </a:solidFill>
            </a:endParaRPr>
          </a:p>
        </p:txBody>
      </p:sp>
      <p:sp>
        <p:nvSpPr>
          <p:cNvPr id="15366"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pPr fontAlgn="base">
              <a:spcBef>
                <a:spcPct val="0"/>
              </a:spcBef>
              <a:spcAft>
                <a:spcPct val="0"/>
              </a:spcAft>
              <a:defRPr/>
            </a:pPr>
            <a:fld id="{653BBDA5-2918-49F9-922A-7D56EF51F769}" type="slidenum">
              <a:rPr lang="en-US" altLang="el-GR">
                <a:solidFill>
                  <a:srgbClr val="000000"/>
                </a:solidFill>
              </a:rPr>
              <a:pPr fontAlgn="base">
                <a:spcBef>
                  <a:spcPct val="0"/>
                </a:spcBef>
                <a:spcAft>
                  <a:spcPct val="0"/>
                </a:spcAft>
                <a:defRPr/>
              </a:pPr>
              <a:t>‹#›</a:t>
            </a:fld>
            <a:endParaRPr lang="en-US" altLang="el-GR">
              <a:solidFill>
                <a:srgbClr val="000000"/>
              </a:solidFill>
            </a:endParaRPr>
          </a:p>
        </p:txBody>
      </p:sp>
      <p:sp>
        <p:nvSpPr>
          <p:cNvPr id="1031" name="Rectangle 7" descr="Gold bar"/>
          <p:cNvSpPr>
            <a:spLocks noChangeArrowheads="1"/>
          </p:cNvSpPr>
          <p:nvPr/>
        </p:nvSpPr>
        <p:spPr bwMode="auto">
          <a:xfrm>
            <a:off x="0" y="0"/>
            <a:ext cx="228600" cy="228600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ctr">
              <a:spcBef>
                <a:spcPct val="50000"/>
              </a:spcBef>
              <a:defRPr sz="1200">
                <a:solidFill>
                  <a:schemeClr val="tx1"/>
                </a:solidFill>
                <a:latin typeface="Palatino Linotype" panose="02040502050505030304" pitchFamily="18" charset="0"/>
              </a:defRPr>
            </a:lvl1pPr>
            <a:lvl2pPr marL="742950" indent="-285750" algn="ctr">
              <a:spcBef>
                <a:spcPct val="50000"/>
              </a:spcBef>
              <a:defRPr sz="1200">
                <a:solidFill>
                  <a:schemeClr val="tx1"/>
                </a:solidFill>
                <a:latin typeface="Palatino Linotype" panose="02040502050505030304" pitchFamily="18" charset="0"/>
              </a:defRPr>
            </a:lvl2pPr>
            <a:lvl3pPr marL="1143000" indent="-228600" algn="ctr">
              <a:spcBef>
                <a:spcPct val="50000"/>
              </a:spcBef>
              <a:defRPr sz="1200">
                <a:solidFill>
                  <a:schemeClr val="tx1"/>
                </a:solidFill>
                <a:latin typeface="Palatino Linotype" panose="02040502050505030304" pitchFamily="18" charset="0"/>
              </a:defRPr>
            </a:lvl3pPr>
            <a:lvl4pPr marL="1600200" indent="-228600" algn="ctr">
              <a:spcBef>
                <a:spcPct val="50000"/>
              </a:spcBef>
              <a:defRPr sz="1200">
                <a:solidFill>
                  <a:schemeClr val="tx1"/>
                </a:solidFill>
                <a:latin typeface="Palatino Linotype" panose="02040502050505030304" pitchFamily="18" charset="0"/>
              </a:defRPr>
            </a:lvl4pPr>
            <a:lvl5pPr marL="2057400" indent="-228600" algn="ctr">
              <a:spcBef>
                <a:spcPct val="50000"/>
              </a:spcBef>
              <a:defRPr sz="1200">
                <a:solidFill>
                  <a:schemeClr val="tx1"/>
                </a:solidFill>
                <a:latin typeface="Palatino Linotype" panose="02040502050505030304" pitchFamily="18" charset="0"/>
              </a:defRPr>
            </a:lvl5pPr>
            <a:lvl6pPr marL="2514600" indent="-228600" algn="ctr" eaLnBrk="0" fontAlgn="base" hangingPunct="0">
              <a:spcBef>
                <a:spcPct val="50000"/>
              </a:spcBef>
              <a:spcAft>
                <a:spcPct val="0"/>
              </a:spcAft>
              <a:defRPr sz="1200">
                <a:solidFill>
                  <a:schemeClr val="tx1"/>
                </a:solidFill>
                <a:latin typeface="Palatino Linotype" panose="02040502050505030304" pitchFamily="18" charset="0"/>
              </a:defRPr>
            </a:lvl6pPr>
            <a:lvl7pPr marL="2971800" indent="-228600" algn="ctr" eaLnBrk="0" fontAlgn="base" hangingPunct="0">
              <a:spcBef>
                <a:spcPct val="50000"/>
              </a:spcBef>
              <a:spcAft>
                <a:spcPct val="0"/>
              </a:spcAft>
              <a:defRPr sz="1200">
                <a:solidFill>
                  <a:schemeClr val="tx1"/>
                </a:solidFill>
                <a:latin typeface="Palatino Linotype" panose="02040502050505030304" pitchFamily="18" charset="0"/>
              </a:defRPr>
            </a:lvl7pPr>
            <a:lvl8pPr marL="3429000" indent="-228600" algn="ctr" eaLnBrk="0" fontAlgn="base" hangingPunct="0">
              <a:spcBef>
                <a:spcPct val="50000"/>
              </a:spcBef>
              <a:spcAft>
                <a:spcPct val="0"/>
              </a:spcAft>
              <a:defRPr sz="1200">
                <a:solidFill>
                  <a:schemeClr val="tx1"/>
                </a:solidFill>
                <a:latin typeface="Palatino Linotype" panose="02040502050505030304" pitchFamily="18" charset="0"/>
              </a:defRPr>
            </a:lvl8pPr>
            <a:lvl9pPr marL="3886200" indent="-228600" algn="ctr" eaLnBrk="0" fontAlgn="base" hangingPunct="0">
              <a:spcBef>
                <a:spcPct val="50000"/>
              </a:spcBef>
              <a:spcAft>
                <a:spcPct val="0"/>
              </a:spcAft>
              <a:defRPr sz="1200">
                <a:solidFill>
                  <a:schemeClr val="tx1"/>
                </a:solidFill>
                <a:latin typeface="Palatino Linotype" panose="02040502050505030304" pitchFamily="18" charset="0"/>
              </a:defRPr>
            </a:lvl9pPr>
          </a:lstStyle>
          <a:p>
            <a:pPr fontAlgn="base">
              <a:spcBef>
                <a:spcPct val="0"/>
              </a:spcBef>
              <a:spcAft>
                <a:spcPct val="0"/>
              </a:spcAft>
              <a:defRPr/>
            </a:pPr>
            <a:endParaRPr lang="el-GR" altLang="el-GR" sz="2400">
              <a:solidFill>
                <a:srgbClr val="000000"/>
              </a:solidFill>
              <a:latin typeface="Times New Roman" panose="02020603050405020304" pitchFamily="18" charset="0"/>
            </a:endParaRPr>
          </a:p>
        </p:txBody>
      </p:sp>
      <p:sp>
        <p:nvSpPr>
          <p:cNvPr id="1032" name="Rectangle 9" descr="Orange bar"/>
          <p:cNvSpPr>
            <a:spLocks noChangeArrowheads="1"/>
          </p:cNvSpPr>
          <p:nvPr/>
        </p:nvSpPr>
        <p:spPr bwMode="auto">
          <a:xfrm>
            <a:off x="0" y="2286000"/>
            <a:ext cx="228600" cy="228600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ctr">
              <a:spcBef>
                <a:spcPct val="50000"/>
              </a:spcBef>
              <a:defRPr sz="1200">
                <a:solidFill>
                  <a:schemeClr val="tx1"/>
                </a:solidFill>
                <a:latin typeface="Palatino Linotype" panose="02040502050505030304" pitchFamily="18" charset="0"/>
              </a:defRPr>
            </a:lvl1pPr>
            <a:lvl2pPr marL="742950" indent="-285750" algn="ctr">
              <a:spcBef>
                <a:spcPct val="50000"/>
              </a:spcBef>
              <a:defRPr sz="1200">
                <a:solidFill>
                  <a:schemeClr val="tx1"/>
                </a:solidFill>
                <a:latin typeface="Palatino Linotype" panose="02040502050505030304" pitchFamily="18" charset="0"/>
              </a:defRPr>
            </a:lvl2pPr>
            <a:lvl3pPr marL="1143000" indent="-228600" algn="ctr">
              <a:spcBef>
                <a:spcPct val="50000"/>
              </a:spcBef>
              <a:defRPr sz="1200">
                <a:solidFill>
                  <a:schemeClr val="tx1"/>
                </a:solidFill>
                <a:latin typeface="Palatino Linotype" panose="02040502050505030304" pitchFamily="18" charset="0"/>
              </a:defRPr>
            </a:lvl3pPr>
            <a:lvl4pPr marL="1600200" indent="-228600" algn="ctr">
              <a:spcBef>
                <a:spcPct val="50000"/>
              </a:spcBef>
              <a:defRPr sz="1200">
                <a:solidFill>
                  <a:schemeClr val="tx1"/>
                </a:solidFill>
                <a:latin typeface="Palatino Linotype" panose="02040502050505030304" pitchFamily="18" charset="0"/>
              </a:defRPr>
            </a:lvl4pPr>
            <a:lvl5pPr marL="2057400" indent="-228600" algn="ctr">
              <a:spcBef>
                <a:spcPct val="50000"/>
              </a:spcBef>
              <a:defRPr sz="1200">
                <a:solidFill>
                  <a:schemeClr val="tx1"/>
                </a:solidFill>
                <a:latin typeface="Palatino Linotype" panose="02040502050505030304" pitchFamily="18" charset="0"/>
              </a:defRPr>
            </a:lvl5pPr>
            <a:lvl6pPr marL="2514600" indent="-228600" algn="ctr" eaLnBrk="0" fontAlgn="base" hangingPunct="0">
              <a:spcBef>
                <a:spcPct val="50000"/>
              </a:spcBef>
              <a:spcAft>
                <a:spcPct val="0"/>
              </a:spcAft>
              <a:defRPr sz="1200">
                <a:solidFill>
                  <a:schemeClr val="tx1"/>
                </a:solidFill>
                <a:latin typeface="Palatino Linotype" panose="02040502050505030304" pitchFamily="18" charset="0"/>
              </a:defRPr>
            </a:lvl6pPr>
            <a:lvl7pPr marL="2971800" indent="-228600" algn="ctr" eaLnBrk="0" fontAlgn="base" hangingPunct="0">
              <a:spcBef>
                <a:spcPct val="50000"/>
              </a:spcBef>
              <a:spcAft>
                <a:spcPct val="0"/>
              </a:spcAft>
              <a:defRPr sz="1200">
                <a:solidFill>
                  <a:schemeClr val="tx1"/>
                </a:solidFill>
                <a:latin typeface="Palatino Linotype" panose="02040502050505030304" pitchFamily="18" charset="0"/>
              </a:defRPr>
            </a:lvl7pPr>
            <a:lvl8pPr marL="3429000" indent="-228600" algn="ctr" eaLnBrk="0" fontAlgn="base" hangingPunct="0">
              <a:spcBef>
                <a:spcPct val="50000"/>
              </a:spcBef>
              <a:spcAft>
                <a:spcPct val="0"/>
              </a:spcAft>
              <a:defRPr sz="1200">
                <a:solidFill>
                  <a:schemeClr val="tx1"/>
                </a:solidFill>
                <a:latin typeface="Palatino Linotype" panose="02040502050505030304" pitchFamily="18" charset="0"/>
              </a:defRPr>
            </a:lvl8pPr>
            <a:lvl9pPr marL="3886200" indent="-228600" algn="ctr" eaLnBrk="0" fontAlgn="base" hangingPunct="0">
              <a:spcBef>
                <a:spcPct val="50000"/>
              </a:spcBef>
              <a:spcAft>
                <a:spcPct val="0"/>
              </a:spcAft>
              <a:defRPr sz="1200">
                <a:solidFill>
                  <a:schemeClr val="tx1"/>
                </a:solidFill>
                <a:latin typeface="Palatino Linotype" panose="02040502050505030304" pitchFamily="18" charset="0"/>
              </a:defRPr>
            </a:lvl9pPr>
          </a:lstStyle>
          <a:p>
            <a:pPr fontAlgn="base">
              <a:spcBef>
                <a:spcPct val="0"/>
              </a:spcBef>
              <a:spcAft>
                <a:spcPct val="0"/>
              </a:spcAft>
              <a:defRPr/>
            </a:pPr>
            <a:endParaRPr lang="el-GR" altLang="el-GR" sz="2400">
              <a:solidFill>
                <a:srgbClr val="000000"/>
              </a:solidFill>
              <a:latin typeface="Times New Roman" panose="02020603050405020304" pitchFamily="18" charset="0"/>
            </a:endParaRPr>
          </a:p>
        </p:txBody>
      </p:sp>
      <p:sp>
        <p:nvSpPr>
          <p:cNvPr id="1033" name="Rectangle 10" descr="Slate bar"/>
          <p:cNvSpPr>
            <a:spLocks noChangeArrowheads="1"/>
          </p:cNvSpPr>
          <p:nvPr/>
        </p:nvSpPr>
        <p:spPr bwMode="auto">
          <a:xfrm>
            <a:off x="0" y="4572000"/>
            <a:ext cx="228600" cy="2286000"/>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ctr">
              <a:spcBef>
                <a:spcPct val="50000"/>
              </a:spcBef>
              <a:defRPr sz="1200">
                <a:solidFill>
                  <a:schemeClr val="tx1"/>
                </a:solidFill>
                <a:latin typeface="Palatino Linotype" panose="02040502050505030304" pitchFamily="18" charset="0"/>
              </a:defRPr>
            </a:lvl1pPr>
            <a:lvl2pPr marL="742950" indent="-285750" algn="ctr">
              <a:spcBef>
                <a:spcPct val="50000"/>
              </a:spcBef>
              <a:defRPr sz="1200">
                <a:solidFill>
                  <a:schemeClr val="tx1"/>
                </a:solidFill>
                <a:latin typeface="Palatino Linotype" panose="02040502050505030304" pitchFamily="18" charset="0"/>
              </a:defRPr>
            </a:lvl2pPr>
            <a:lvl3pPr marL="1143000" indent="-228600" algn="ctr">
              <a:spcBef>
                <a:spcPct val="50000"/>
              </a:spcBef>
              <a:defRPr sz="1200">
                <a:solidFill>
                  <a:schemeClr val="tx1"/>
                </a:solidFill>
                <a:latin typeface="Palatino Linotype" panose="02040502050505030304" pitchFamily="18" charset="0"/>
              </a:defRPr>
            </a:lvl3pPr>
            <a:lvl4pPr marL="1600200" indent="-228600" algn="ctr">
              <a:spcBef>
                <a:spcPct val="50000"/>
              </a:spcBef>
              <a:defRPr sz="1200">
                <a:solidFill>
                  <a:schemeClr val="tx1"/>
                </a:solidFill>
                <a:latin typeface="Palatino Linotype" panose="02040502050505030304" pitchFamily="18" charset="0"/>
              </a:defRPr>
            </a:lvl4pPr>
            <a:lvl5pPr marL="2057400" indent="-228600" algn="ctr">
              <a:spcBef>
                <a:spcPct val="50000"/>
              </a:spcBef>
              <a:defRPr sz="1200">
                <a:solidFill>
                  <a:schemeClr val="tx1"/>
                </a:solidFill>
                <a:latin typeface="Palatino Linotype" panose="02040502050505030304" pitchFamily="18" charset="0"/>
              </a:defRPr>
            </a:lvl5pPr>
            <a:lvl6pPr marL="2514600" indent="-228600" algn="ctr" eaLnBrk="0" fontAlgn="base" hangingPunct="0">
              <a:spcBef>
                <a:spcPct val="50000"/>
              </a:spcBef>
              <a:spcAft>
                <a:spcPct val="0"/>
              </a:spcAft>
              <a:defRPr sz="1200">
                <a:solidFill>
                  <a:schemeClr val="tx1"/>
                </a:solidFill>
                <a:latin typeface="Palatino Linotype" panose="02040502050505030304" pitchFamily="18" charset="0"/>
              </a:defRPr>
            </a:lvl6pPr>
            <a:lvl7pPr marL="2971800" indent="-228600" algn="ctr" eaLnBrk="0" fontAlgn="base" hangingPunct="0">
              <a:spcBef>
                <a:spcPct val="50000"/>
              </a:spcBef>
              <a:spcAft>
                <a:spcPct val="0"/>
              </a:spcAft>
              <a:defRPr sz="1200">
                <a:solidFill>
                  <a:schemeClr val="tx1"/>
                </a:solidFill>
                <a:latin typeface="Palatino Linotype" panose="02040502050505030304" pitchFamily="18" charset="0"/>
              </a:defRPr>
            </a:lvl7pPr>
            <a:lvl8pPr marL="3429000" indent="-228600" algn="ctr" eaLnBrk="0" fontAlgn="base" hangingPunct="0">
              <a:spcBef>
                <a:spcPct val="50000"/>
              </a:spcBef>
              <a:spcAft>
                <a:spcPct val="0"/>
              </a:spcAft>
              <a:defRPr sz="1200">
                <a:solidFill>
                  <a:schemeClr val="tx1"/>
                </a:solidFill>
                <a:latin typeface="Palatino Linotype" panose="02040502050505030304" pitchFamily="18" charset="0"/>
              </a:defRPr>
            </a:lvl8pPr>
            <a:lvl9pPr marL="3886200" indent="-228600" algn="ctr" eaLnBrk="0" fontAlgn="base" hangingPunct="0">
              <a:spcBef>
                <a:spcPct val="50000"/>
              </a:spcBef>
              <a:spcAft>
                <a:spcPct val="0"/>
              </a:spcAft>
              <a:defRPr sz="1200">
                <a:solidFill>
                  <a:schemeClr val="tx1"/>
                </a:solidFill>
                <a:latin typeface="Palatino Linotype" panose="02040502050505030304" pitchFamily="18" charset="0"/>
              </a:defRPr>
            </a:lvl9pPr>
          </a:lstStyle>
          <a:p>
            <a:pPr fontAlgn="base">
              <a:spcBef>
                <a:spcPct val="0"/>
              </a:spcBef>
              <a:spcAft>
                <a:spcPct val="0"/>
              </a:spcAft>
              <a:defRPr/>
            </a:pPr>
            <a:endParaRPr lang="el-GR" altLang="el-GR" sz="2400">
              <a:solidFill>
                <a:srgbClr val="000000"/>
              </a:solidFill>
              <a:latin typeface="Times New Roman" panose="02020603050405020304" pitchFamily="18" charset="0"/>
            </a:endParaRPr>
          </a:p>
        </p:txBody>
      </p:sp>
      <p:sp>
        <p:nvSpPr>
          <p:cNvPr id="1034" name="Line 12"/>
          <p:cNvSpPr>
            <a:spLocks noChangeShapeType="1"/>
          </p:cNvSpPr>
          <p:nvPr userDrawn="1"/>
        </p:nvSpPr>
        <p:spPr bwMode="auto">
          <a:xfrm>
            <a:off x="381000" y="1371600"/>
            <a:ext cx="8305800" cy="0"/>
          </a:xfrm>
          <a:prstGeom prst="line">
            <a:avLst/>
          </a:prstGeom>
          <a:noFill/>
          <a:ln w="9525">
            <a:solidFill>
              <a:schemeClr val="tx2"/>
            </a:solidFill>
            <a:round/>
            <a:headEnd/>
            <a:tailEnd/>
          </a:ln>
          <a:extLst>
            <a:ext uri="{909E8E84-426E-40DD-AFC4-6F175D3DCCD1}">
              <a14:hiddenFill xmlns:a14="http://schemas.microsoft.com/office/drawing/2010/main" xmlns="">
                <a:noFill/>
              </a14:hiddenFill>
            </a:ext>
          </a:extLst>
        </p:spPr>
        <p:txBody>
          <a:bodyPr>
            <a:spAutoFit/>
          </a:bodyPr>
          <a:lstStyle/>
          <a:p>
            <a:pPr eaLnBrk="0" fontAlgn="base" hangingPunct="0">
              <a:spcBef>
                <a:spcPct val="0"/>
              </a:spcBef>
              <a:spcAft>
                <a:spcPct val="0"/>
              </a:spcAft>
            </a:pPr>
            <a:endParaRPr lang="el-GR" sz="1200">
              <a:solidFill>
                <a:srgbClr val="000000"/>
              </a:solidFill>
              <a:latin typeface="Palatino Linotype" pitchFamily="18" charset="0"/>
            </a:endParaRPr>
          </a:p>
        </p:txBody>
      </p:sp>
    </p:spTree>
    <p:extLst>
      <p:ext uri="{BB962C8B-B14F-4D97-AF65-F5344CB8AC3E}">
        <p14:creationId xmlns:p14="http://schemas.microsoft.com/office/powerpoint/2010/main" xmlns="" val="3509726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med">
    <p:fade/>
  </p:transition>
  <p:hf hdr="0" ft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Times New Roman" pitchFamily="18" charset="0"/>
        </a:defRPr>
      </a:lvl2pPr>
      <a:lvl3pPr algn="l" rtl="0" eaLnBrk="0" fontAlgn="base" hangingPunct="0">
        <a:spcBef>
          <a:spcPct val="0"/>
        </a:spcBef>
        <a:spcAft>
          <a:spcPct val="0"/>
        </a:spcAft>
        <a:defRPr sz="2800">
          <a:solidFill>
            <a:schemeClr val="tx2"/>
          </a:solidFill>
          <a:latin typeface="Times New Roman" pitchFamily="18" charset="0"/>
        </a:defRPr>
      </a:lvl3pPr>
      <a:lvl4pPr algn="l" rtl="0" eaLnBrk="0" fontAlgn="base" hangingPunct="0">
        <a:spcBef>
          <a:spcPct val="0"/>
        </a:spcBef>
        <a:spcAft>
          <a:spcPct val="0"/>
        </a:spcAft>
        <a:defRPr sz="2800">
          <a:solidFill>
            <a:schemeClr val="tx2"/>
          </a:solidFill>
          <a:latin typeface="Times New Roman" pitchFamily="18" charset="0"/>
        </a:defRPr>
      </a:lvl4pPr>
      <a:lvl5pPr algn="l" rtl="0" eaLnBrk="0" fontAlgn="base" hangingPunct="0">
        <a:spcBef>
          <a:spcPct val="0"/>
        </a:spcBef>
        <a:spcAft>
          <a:spcPct val="0"/>
        </a:spcAft>
        <a:defRPr sz="2800">
          <a:solidFill>
            <a:schemeClr val="tx2"/>
          </a:solidFill>
          <a:latin typeface="Times New Roman" pitchFamily="18" charset="0"/>
        </a:defRPr>
      </a:lvl5pPr>
      <a:lvl6pPr marL="457200" algn="l" rtl="0" fontAlgn="base">
        <a:spcBef>
          <a:spcPct val="0"/>
        </a:spcBef>
        <a:spcAft>
          <a:spcPct val="0"/>
        </a:spcAft>
        <a:defRPr sz="2800">
          <a:solidFill>
            <a:schemeClr val="tx2"/>
          </a:solidFill>
          <a:latin typeface="Times New Roman" pitchFamily="18" charset="0"/>
        </a:defRPr>
      </a:lvl6pPr>
      <a:lvl7pPr marL="914400" algn="l" rtl="0" fontAlgn="base">
        <a:spcBef>
          <a:spcPct val="0"/>
        </a:spcBef>
        <a:spcAft>
          <a:spcPct val="0"/>
        </a:spcAft>
        <a:defRPr sz="2800">
          <a:solidFill>
            <a:schemeClr val="tx2"/>
          </a:solidFill>
          <a:latin typeface="Times New Roman" pitchFamily="18" charset="0"/>
        </a:defRPr>
      </a:lvl7pPr>
      <a:lvl8pPr marL="1371600" algn="l" rtl="0" fontAlgn="base">
        <a:spcBef>
          <a:spcPct val="0"/>
        </a:spcBef>
        <a:spcAft>
          <a:spcPct val="0"/>
        </a:spcAft>
        <a:defRPr sz="2800">
          <a:solidFill>
            <a:schemeClr val="tx2"/>
          </a:solidFill>
          <a:latin typeface="Times New Roman" pitchFamily="18" charset="0"/>
        </a:defRPr>
      </a:lvl8pPr>
      <a:lvl9pPr marL="1828800" algn="l" rtl="0" fontAlgn="base">
        <a:spcBef>
          <a:spcPct val="0"/>
        </a:spcBef>
        <a:spcAft>
          <a:spcPct val="0"/>
        </a:spcAft>
        <a:defRPr sz="28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chart" Target="../charts/chart5.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chart" Target="../charts/chart7.xml"/></Relationships>
</file>

<file path=ppt/slides/_rels/slide23.xml.rels><?xml version="1.0" encoding="UTF-8" standalone="yes"?>
<Relationships xmlns="http://schemas.openxmlformats.org/package/2006/relationships"><Relationship Id="rId3" Type="http://schemas.openxmlformats.org/officeDocument/2006/relationships/hyperlink" Target="mailto:aperellis@iene.gr" TargetMode="External"/><Relationship Id="rId2" Type="http://schemas.openxmlformats.org/officeDocument/2006/relationships/hyperlink" Target="http://www.iene.eu/" TargetMode="External"/><Relationship Id="rId1" Type="http://schemas.openxmlformats.org/officeDocument/2006/relationships/slideLayout" Target="../slideLayouts/slideLayout18.xml"/><Relationship Id="rId5" Type="http://schemas.openxmlformats.org/officeDocument/2006/relationships/image" Target="../media/image19.jpeg"/><Relationship Id="rId4" Type="http://schemas.openxmlformats.org/officeDocument/2006/relationships/hyperlink" Target="mailto:aperellis@gmai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d32r1sh890xpii.cloudfront.net/tinymce/2017-11/1510865941-zh1611a.png" TargetMode="External"/><Relationship Id="rId2" Type="http://schemas.openxmlformats.org/officeDocument/2006/relationships/image" Target="../media/image4.jpe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28600" y="3122613"/>
            <a:ext cx="8534400" cy="3402012"/>
          </a:xfrm>
          <a:prstGeom prst="rect">
            <a:avLst/>
          </a:prstGeom>
          <a:solidFill>
            <a:srgbClr val="FFFFFF"/>
          </a:solidFill>
          <a:ln>
            <a:solidFill>
              <a:srgbClr val="000000"/>
            </a:solid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itchFamily="34" charset="0"/>
                <a:ea typeface="+mn-ea"/>
                <a:cs typeface="+mn-cs"/>
              </a:rPr>
              <a:t>Presentation by:</a:t>
            </a:r>
            <a:r>
              <a:rPr kumimoji="0" lang="en-US" sz="1800" b="0" i="0" u="none" strike="noStrike" kern="0" cap="none" spc="0" normalizeH="0" noProof="0" dirty="0">
                <a:ln>
                  <a:noFill/>
                </a:ln>
                <a:solidFill>
                  <a:srgbClr val="000000"/>
                </a:solidFill>
                <a:effectLst/>
                <a:uLnTx/>
                <a:uFillTx/>
                <a:latin typeface="Calibri" pitchFamily="34" charset="0"/>
                <a:ea typeface="+mn-ea"/>
                <a:cs typeface="+mn-cs"/>
              </a:rPr>
              <a:t> </a:t>
            </a:r>
            <a:r>
              <a:rPr kumimoji="0" lang="en-US" sz="1800" b="0" i="0" u="none" strike="noStrike" kern="0" cap="none" spc="0" normalizeH="0" baseline="0" noProof="0" dirty="0">
                <a:ln>
                  <a:noFill/>
                </a:ln>
                <a:solidFill>
                  <a:srgbClr val="000000"/>
                </a:solidFill>
                <a:effectLst/>
                <a:uLnTx/>
                <a:uFillTx/>
                <a:latin typeface="Calibri" pitchFamily="34" charset="0"/>
                <a:ea typeface="+mn-ea"/>
                <a:cs typeface="+mn-cs"/>
              </a:rPr>
              <a:t>Mr. </a:t>
            </a:r>
            <a:r>
              <a:rPr kumimoji="0" lang="el-GR" sz="1800" b="0" i="0" u="none" strike="noStrike" kern="0" cap="none" spc="0" normalizeH="0" baseline="0" noProof="0" dirty="0">
                <a:ln>
                  <a:noFill/>
                </a:ln>
                <a:solidFill>
                  <a:srgbClr val="000000"/>
                </a:solidFill>
                <a:effectLst/>
                <a:uLnTx/>
                <a:uFillTx/>
                <a:latin typeface="Calibri" pitchFamily="34" charset="0"/>
                <a:ea typeface="+mn-ea"/>
                <a:cs typeface="+mn-cs"/>
              </a:rPr>
              <a:t> </a:t>
            </a:r>
            <a:r>
              <a:rPr kumimoji="0" lang="en-US" sz="1800" b="1" i="0" u="none" strike="noStrike" kern="0" cap="none" spc="0" normalizeH="0" baseline="0" noProof="0" dirty="0">
                <a:ln>
                  <a:noFill/>
                </a:ln>
                <a:solidFill>
                  <a:srgbClr val="000000"/>
                </a:solidFill>
                <a:effectLst/>
                <a:uLnTx/>
                <a:uFillTx/>
                <a:latin typeface="Calibri" pitchFamily="34" charset="0"/>
                <a:ea typeface="+mn-ea"/>
                <a:cs typeface="+mn-cs"/>
              </a:rPr>
              <a:t>Alexandros Perellis</a:t>
            </a:r>
            <a:r>
              <a:rPr kumimoji="0" lang="en-US" sz="1800" b="0" i="0" u="none" strike="noStrike" kern="0" cap="none" spc="0" normalizeH="0" baseline="0" noProof="0" dirty="0">
                <a:ln>
                  <a:noFill/>
                </a:ln>
                <a:solidFill>
                  <a:srgbClr val="000000"/>
                </a:solidFill>
                <a:effectLst/>
                <a:uLnTx/>
                <a:uFillTx/>
                <a:latin typeface="Calibri" pitchFamily="34" charset="0"/>
                <a:ea typeface="+mn-ea"/>
                <a:cs typeface="+mn-cs"/>
              </a:rPr>
              <a:t>, </a:t>
            </a:r>
            <a:endParaRPr kumimoji="0" lang="el-GR" sz="1800" b="0" i="0" u="none" strike="noStrike" kern="0" cap="none" spc="0" normalizeH="0" baseline="0" noProof="0" dirty="0">
              <a:ln>
                <a:noFill/>
              </a:ln>
              <a:solidFill>
                <a:srgbClr val="000000"/>
              </a:solidFill>
              <a:effectLst/>
              <a:uLnTx/>
              <a:uFillTx/>
              <a:latin typeface="Calibri"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itchFamily="34" charset="0"/>
                <a:ea typeface="+mn-ea"/>
                <a:cs typeface="+mn-cs"/>
              </a:rPr>
              <a:t>Research</a:t>
            </a:r>
            <a:r>
              <a:rPr kumimoji="0" lang="en-US" sz="1800" b="0" i="0" u="none" strike="noStrike" kern="0" cap="none" spc="0" normalizeH="0" noProof="0" dirty="0">
                <a:ln>
                  <a:noFill/>
                </a:ln>
                <a:solidFill>
                  <a:srgbClr val="000000"/>
                </a:solidFill>
                <a:effectLst/>
                <a:uLnTx/>
                <a:uFillTx/>
                <a:latin typeface="Calibri" pitchFamily="34" charset="0"/>
                <a:ea typeface="+mn-ea"/>
                <a:cs typeface="+mn-cs"/>
              </a:rPr>
              <a:t> Associate, IENE</a:t>
            </a:r>
            <a:r>
              <a:rPr kumimoji="0" lang="en-US" sz="1800" b="0" i="0" u="none" strike="noStrike" kern="0" cap="none" spc="0" normalizeH="0" baseline="0" noProof="0" dirty="0">
                <a:ln>
                  <a:noFill/>
                </a:ln>
                <a:solidFill>
                  <a:srgbClr val="000000"/>
                </a:solidFill>
                <a:effectLst/>
                <a:uLnTx/>
                <a:uFillTx/>
                <a:latin typeface="Calibri" pitchFamily="34" charset="0"/>
                <a:ea typeface="+mn-ea"/>
                <a:cs typeface="+mn-cs"/>
              </a:rPr>
              <a:t> </a:t>
            </a:r>
            <a:endParaRPr kumimoji="0" lang="el-GR" sz="1800" b="0" i="0" u="none" strike="noStrike" kern="0" cap="none" spc="0" normalizeH="0" baseline="0" noProof="0" dirty="0">
              <a:ln>
                <a:noFill/>
              </a:ln>
              <a:solidFill>
                <a:srgbClr val="000000"/>
              </a:solidFill>
              <a:effectLst/>
              <a:uLnTx/>
              <a:uFillTx/>
              <a:latin typeface="Calibri" pitchFamily="34" charset="0"/>
              <a:ea typeface="+mn-ea"/>
              <a:cs typeface="+mn-cs"/>
            </a:endParaRPr>
          </a:p>
          <a:p>
            <a:pPr marL="342900" marR="0" lvl="0" indent="-342900" algn="ctr" defTabSz="914400" rtl="0" eaLnBrk="0" fontAlgn="base" latinLnBrk="0" hangingPunct="0">
              <a:lnSpc>
                <a:spcPct val="100000"/>
              </a:lnSpc>
              <a:spcBef>
                <a:spcPct val="0"/>
              </a:spcBef>
              <a:spcAft>
                <a:spcPct val="0"/>
              </a:spcAft>
              <a:buClr>
                <a:srgbClr val="FFCC00"/>
              </a:buClr>
              <a:buSzPct val="75000"/>
              <a:buFont typeface="Wingdings" pitchFamily="2" charset="2"/>
              <a:buNone/>
              <a:tabLst/>
              <a:defRPr/>
            </a:pPr>
            <a:endParaRPr kumimoji="0" lang="el-GR" sz="1800" b="0" i="1" u="none" strike="noStrike" kern="0" cap="none" spc="0" normalizeH="0" baseline="0" noProof="0" dirty="0">
              <a:ln>
                <a:noFill/>
              </a:ln>
              <a:solidFill>
                <a:srgbClr val="000000"/>
              </a:solidFill>
              <a:effectLst/>
              <a:uLnTx/>
              <a:uFillTx/>
              <a:latin typeface="Calibri" pitchFamily="34" charset="0"/>
              <a:ea typeface="+mn-ea"/>
              <a:cs typeface="+mn-cs"/>
            </a:endParaRPr>
          </a:p>
          <a:p>
            <a:pPr marL="342900" marR="0" lvl="0" indent="-342900" algn="ctr" defTabSz="914400" rtl="0" eaLnBrk="0" fontAlgn="base" latinLnBrk="0" hangingPunct="0">
              <a:lnSpc>
                <a:spcPct val="100000"/>
              </a:lnSpc>
              <a:spcBef>
                <a:spcPct val="0"/>
              </a:spcBef>
              <a:spcAft>
                <a:spcPct val="0"/>
              </a:spcAft>
              <a:buClr>
                <a:srgbClr val="FFCC00"/>
              </a:buClr>
              <a:buSzPct val="75000"/>
              <a:buFont typeface="Wingdings" pitchFamily="2" charset="2"/>
              <a:buNone/>
              <a:tabLst/>
              <a:defRPr/>
            </a:pPr>
            <a:endParaRPr kumimoji="0" lang="en-US" sz="1800" b="0" i="1" u="none" strike="noStrike" kern="0" cap="none" spc="0" normalizeH="0" baseline="0" noProof="0" dirty="0">
              <a:ln>
                <a:noFill/>
              </a:ln>
              <a:solidFill>
                <a:srgbClr val="000000"/>
              </a:solidFill>
              <a:effectLst/>
              <a:uLnTx/>
              <a:uFillTx/>
              <a:latin typeface="Calibri" pitchFamily="34" charset="0"/>
              <a:ea typeface="+mn-ea"/>
              <a:cs typeface="+mn-cs"/>
            </a:endParaRPr>
          </a:p>
          <a:p>
            <a:pPr marL="342900" marR="0" lvl="0" indent="-342900" algn="ctr" defTabSz="914400" rtl="0" eaLnBrk="0" fontAlgn="base" latinLnBrk="0" hangingPunct="0">
              <a:lnSpc>
                <a:spcPct val="100000"/>
              </a:lnSpc>
              <a:spcBef>
                <a:spcPct val="0"/>
              </a:spcBef>
              <a:spcAft>
                <a:spcPct val="0"/>
              </a:spcAft>
              <a:buClr>
                <a:srgbClr val="FFCC00"/>
              </a:buClr>
              <a:buSzPct val="75000"/>
              <a:buFont typeface="Wingdings" pitchFamily="2" charset="2"/>
              <a:buNone/>
              <a:tabLst/>
              <a:defRPr/>
            </a:pPr>
            <a:r>
              <a:rPr kumimoji="0" lang="en-US" sz="1800" b="0" i="1" u="none" strike="noStrike" kern="0" cap="none" spc="0" normalizeH="0" baseline="0" noProof="0" dirty="0">
                <a:ln>
                  <a:noFill/>
                </a:ln>
                <a:solidFill>
                  <a:srgbClr val="000000"/>
                </a:solidFill>
                <a:effectLst/>
                <a:uLnTx/>
                <a:uFillTx/>
                <a:latin typeface="Calibri" pitchFamily="34" charset="0"/>
                <a:ea typeface="+mn-ea"/>
                <a:cs typeface="+mn-cs"/>
              </a:rPr>
              <a:t> </a:t>
            </a:r>
          </a:p>
          <a:p>
            <a:pPr marL="0" marR="0" lvl="0" indent="0" algn="l" defTabSz="914400" rtl="0" eaLnBrk="1" fontAlgn="base" latinLnBrk="0" hangingPunct="1">
              <a:lnSpc>
                <a:spcPct val="80000"/>
              </a:lnSpc>
              <a:spcBef>
                <a:spcPct val="20000"/>
              </a:spcBef>
              <a:spcAft>
                <a:spcPct val="0"/>
              </a:spcAft>
              <a:buClr>
                <a:srgbClr val="FFCC00"/>
              </a:buClr>
              <a:buSzPct val="75000"/>
              <a:buFont typeface="Wingdings" pitchFamily="2" charset="2"/>
              <a:buNone/>
              <a:tabLst/>
              <a:defRPr/>
            </a:pPr>
            <a:endParaRPr kumimoji="0" lang="el-GR" sz="2400" b="0" i="0" u="none" strike="noStrike" kern="0" cap="none" spc="0" normalizeH="0" baseline="0" noProof="0" dirty="0">
              <a:ln>
                <a:noFill/>
              </a:ln>
              <a:solidFill>
                <a:srgbClr val="666699"/>
              </a:solidFill>
              <a:effectLst/>
              <a:uLnTx/>
              <a:uFillTx/>
              <a:latin typeface="Arial"/>
              <a:ea typeface="+mn-ea"/>
              <a:cs typeface="+mn-cs"/>
            </a:endParaRPr>
          </a:p>
          <a:p>
            <a:pPr marL="0" marR="0" lvl="0" indent="0" algn="l" defTabSz="914400" rtl="0" eaLnBrk="1" fontAlgn="base" latinLnBrk="0" hangingPunct="1">
              <a:lnSpc>
                <a:spcPct val="80000"/>
              </a:lnSpc>
              <a:spcBef>
                <a:spcPct val="20000"/>
              </a:spcBef>
              <a:spcAft>
                <a:spcPct val="0"/>
              </a:spcAft>
              <a:buClr>
                <a:srgbClr val="FFCC00"/>
              </a:buClr>
              <a:buSzPct val="75000"/>
              <a:buFont typeface="Wingdings" pitchFamily="2" charset="2"/>
              <a:buNone/>
              <a:tabLst/>
              <a:defRPr/>
            </a:pPr>
            <a:r>
              <a:rPr kumimoji="0" lang="en-US" sz="2400" b="0" i="0" u="none" strike="noStrike" kern="0" cap="none" spc="0" normalizeH="0" baseline="0" noProof="0" dirty="0">
                <a:ln>
                  <a:noFill/>
                </a:ln>
                <a:solidFill>
                  <a:srgbClr val="666699"/>
                </a:solidFill>
                <a:effectLst/>
                <a:uLnTx/>
                <a:uFillTx/>
                <a:latin typeface="Arial"/>
                <a:ea typeface="+mn-ea"/>
                <a:cs typeface="+mn-cs"/>
              </a:rPr>
              <a:t>INSTITUTE OF ENERGY</a:t>
            </a:r>
          </a:p>
          <a:p>
            <a:pPr marL="0" marR="0" lvl="0" indent="0" algn="l" defTabSz="914400" rtl="0" eaLnBrk="1" fontAlgn="base" latinLnBrk="0" hangingPunct="1">
              <a:lnSpc>
                <a:spcPct val="80000"/>
              </a:lnSpc>
              <a:spcBef>
                <a:spcPct val="20000"/>
              </a:spcBef>
              <a:spcAft>
                <a:spcPct val="0"/>
              </a:spcAft>
              <a:buClr>
                <a:srgbClr val="FFCC00"/>
              </a:buClr>
              <a:buSzPct val="75000"/>
              <a:buFont typeface="Wingdings" pitchFamily="2" charset="2"/>
              <a:buNone/>
              <a:tabLst/>
              <a:defRPr/>
            </a:pPr>
            <a:r>
              <a:rPr kumimoji="0" lang="en-US" sz="2400" b="0" i="0" u="none" strike="noStrike" kern="0" cap="none" spc="0" normalizeH="0" baseline="0" noProof="0" dirty="0">
                <a:ln>
                  <a:noFill/>
                </a:ln>
                <a:solidFill>
                  <a:srgbClr val="FF9900"/>
                </a:solidFill>
                <a:effectLst/>
                <a:uLnTx/>
                <a:uFillTx/>
                <a:latin typeface="Arial"/>
                <a:ea typeface="+mn-ea"/>
                <a:cs typeface="+mn-cs"/>
              </a:rPr>
              <a:t>FOR SOUTH EAST EUROPE</a:t>
            </a:r>
            <a:endParaRPr kumimoji="0" lang="en-US" sz="2400" b="0" i="0" u="none" strike="noStrike" kern="0" cap="none" spc="0" normalizeH="0" baseline="0" noProof="0" dirty="0">
              <a:ln>
                <a:noFill/>
              </a:ln>
              <a:solidFill>
                <a:srgbClr val="666699"/>
              </a:solidFill>
              <a:effectLst/>
              <a:uLnTx/>
              <a:uFillTx/>
              <a:latin typeface="Arial"/>
              <a:ea typeface="+mn-ea"/>
              <a:cs typeface="+mn-cs"/>
            </a:endParaRPr>
          </a:p>
          <a:p>
            <a:pPr marL="0" marR="0" lvl="0" indent="0" algn="l" defTabSz="914400" rtl="0" eaLnBrk="1" fontAlgn="base" latinLnBrk="0" hangingPunct="1">
              <a:lnSpc>
                <a:spcPct val="80000"/>
              </a:lnSpc>
              <a:spcBef>
                <a:spcPct val="20000"/>
              </a:spcBef>
              <a:spcAft>
                <a:spcPct val="0"/>
              </a:spcAft>
              <a:buClr>
                <a:srgbClr val="FFCC00"/>
              </a:buClr>
              <a:buSzPct val="75000"/>
              <a:buFont typeface="Wingdings" pitchFamily="2" charset="2"/>
              <a:buNone/>
              <a:tabLst/>
              <a:defRPr/>
            </a:pPr>
            <a:endParaRPr kumimoji="0" lang="en-US" sz="2400" b="0" i="0" u="none" strike="noStrike" kern="0" cap="none" spc="0" normalizeH="0" baseline="0" noProof="0" dirty="0">
              <a:ln>
                <a:noFill/>
              </a:ln>
              <a:solidFill>
                <a:srgbClr val="666699"/>
              </a:solidFill>
              <a:effectLst/>
              <a:uLnTx/>
              <a:uFillTx/>
              <a:latin typeface="Arial"/>
              <a:ea typeface="+mn-ea"/>
              <a:cs typeface="+mn-cs"/>
            </a:endParaRPr>
          </a:p>
          <a:p>
            <a:pPr marL="0" marR="0" lvl="0" indent="0" algn="l" defTabSz="914400" rtl="0" eaLnBrk="1" fontAlgn="base" latinLnBrk="0" hangingPunct="1">
              <a:lnSpc>
                <a:spcPct val="80000"/>
              </a:lnSpc>
              <a:spcBef>
                <a:spcPct val="20000"/>
              </a:spcBef>
              <a:spcAft>
                <a:spcPct val="0"/>
              </a:spcAft>
              <a:buClr>
                <a:srgbClr val="FFCC00"/>
              </a:buClr>
              <a:buSzPct val="75000"/>
              <a:buFont typeface="Wingdings" pitchFamily="2" charset="2"/>
              <a:buNone/>
              <a:tabLst/>
              <a:defRPr/>
            </a:pPr>
            <a:endParaRPr kumimoji="0" lang="el-GR" sz="2400" b="0" i="0" u="none" strike="noStrike" kern="0" cap="none" spc="0" normalizeH="0" baseline="0" noProof="0" dirty="0">
              <a:ln>
                <a:noFill/>
              </a:ln>
              <a:solidFill>
                <a:srgbClr val="FF9900"/>
              </a:solidFill>
              <a:effectLst/>
              <a:uLnTx/>
              <a:uFillTx/>
              <a:latin typeface="Arial"/>
              <a:ea typeface="+mn-ea"/>
              <a:cs typeface="+mn-cs"/>
            </a:endParaRPr>
          </a:p>
        </p:txBody>
      </p:sp>
      <p:sp>
        <p:nvSpPr>
          <p:cNvPr id="8" name="Rectangle 3"/>
          <p:cNvSpPr>
            <a:spLocks noChangeArrowheads="1"/>
          </p:cNvSpPr>
          <p:nvPr/>
        </p:nvSpPr>
        <p:spPr bwMode="auto">
          <a:xfrm>
            <a:off x="2124075" y="549275"/>
            <a:ext cx="5256213" cy="576263"/>
          </a:xfrm>
          <a:prstGeom prst="rect">
            <a:avLst/>
          </a:prstGeom>
          <a:solidFill>
            <a:srgbClr val="FFFFFF"/>
          </a:solidFill>
          <a:ln w="9525">
            <a:solidFill>
              <a:srgbClr val="FFFFFF"/>
            </a:solidFill>
            <a:miter lim="800000"/>
            <a:headEnd/>
            <a:tailEnd/>
          </a:ln>
        </p:spPr>
        <p:txBody>
          <a:bodyPr wrap="none" anchor="ctr"/>
          <a:lstStyle>
            <a:lvl1pPr>
              <a:spcBef>
                <a:spcPct val="20000"/>
              </a:spcBef>
              <a:buClr>
                <a:schemeClr val="bg2"/>
              </a:buClr>
              <a:buSzPct val="75000"/>
              <a:buFont typeface="Wingdings" pitchFamily="2" charset="2"/>
              <a:buChar char="p"/>
              <a:defRPr sz="2800">
                <a:solidFill>
                  <a:schemeClr val="tx1"/>
                </a:solidFill>
                <a:latin typeface="Arial" charset="0"/>
              </a:defRPr>
            </a:lvl1pPr>
            <a:lvl2pPr marL="742950" indent="-285750">
              <a:spcBef>
                <a:spcPct val="20000"/>
              </a:spcBef>
              <a:buClr>
                <a:schemeClr val="tx2"/>
              </a:buClr>
              <a:buSzPct val="75000"/>
              <a:buFont typeface="Wingdings" pitchFamily="2" charset="2"/>
              <a:buChar char="n"/>
              <a:defRPr sz="2400">
                <a:solidFill>
                  <a:schemeClr val="tx1"/>
                </a:solidFill>
                <a:latin typeface="Arial"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Arial" charset="0"/>
              </a:defRPr>
            </a:lvl3pPr>
            <a:lvl4pPr marL="1600200" indent="-228600">
              <a:spcBef>
                <a:spcPct val="20000"/>
              </a:spcBef>
              <a:buClr>
                <a:schemeClr val="bg2"/>
              </a:buClr>
              <a:buFont typeface="Wingdings" pitchFamily="2" charset="2"/>
              <a:buChar char="§"/>
              <a:defRPr>
                <a:solidFill>
                  <a:schemeClr val="tx1"/>
                </a:solidFill>
                <a:latin typeface="Arial" charset="0"/>
              </a:defRPr>
            </a:lvl4pPr>
            <a:lvl5pPr marL="2057400" indent="-228600">
              <a:spcBef>
                <a:spcPct val="20000"/>
              </a:spcBef>
              <a:buClr>
                <a:schemeClr val="tx2"/>
              </a:buClr>
              <a:buSzPct val="80000"/>
              <a:buFont typeface="Wingdings" pitchFamily="2" charset="2"/>
              <a:buChar char="§"/>
              <a:defRPr>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l-GR" altLang="el-GR" sz="1800" b="0" i="0" u="none" strike="noStrike" kern="0" cap="none" spc="0" normalizeH="0" baseline="0" noProof="0">
              <a:ln>
                <a:noFill/>
              </a:ln>
              <a:solidFill>
                <a:srgbClr val="FF9900"/>
              </a:solidFill>
              <a:effectLst/>
              <a:uLnTx/>
              <a:uFillTx/>
              <a:latin typeface="Arial" charset="0"/>
            </a:endParaRPr>
          </a:p>
        </p:txBody>
      </p:sp>
      <p:sp>
        <p:nvSpPr>
          <p:cNvPr id="9" name="Text Box 4"/>
          <p:cNvSpPr txBox="1">
            <a:spLocks noChangeArrowheads="1"/>
          </p:cNvSpPr>
          <p:nvPr/>
        </p:nvSpPr>
        <p:spPr bwMode="auto">
          <a:xfrm>
            <a:off x="228600" y="476250"/>
            <a:ext cx="8534400" cy="2492990"/>
          </a:xfrm>
          <a:prstGeom prst="rect">
            <a:avLst/>
          </a:prstGeom>
          <a:noFill/>
          <a:ln w="9525">
            <a:solidFill>
              <a:srgbClr val="FF9933"/>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spcBef>
                <a:spcPct val="20000"/>
              </a:spcBef>
              <a:buClr>
                <a:schemeClr val="bg2"/>
              </a:buClr>
              <a:buSzPct val="75000"/>
              <a:buFont typeface="Wingdings" pitchFamily="2" charset="2"/>
              <a:buChar char="p"/>
              <a:defRPr sz="2800">
                <a:solidFill>
                  <a:schemeClr val="tx1"/>
                </a:solidFill>
                <a:latin typeface="Arial" charset="0"/>
              </a:defRPr>
            </a:lvl1pPr>
            <a:lvl2pPr marL="742950" indent="-285750">
              <a:spcBef>
                <a:spcPct val="20000"/>
              </a:spcBef>
              <a:buClr>
                <a:schemeClr val="tx2"/>
              </a:buClr>
              <a:buSzPct val="75000"/>
              <a:buFont typeface="Wingdings" pitchFamily="2" charset="2"/>
              <a:buChar char="n"/>
              <a:defRPr sz="2400">
                <a:solidFill>
                  <a:schemeClr val="tx1"/>
                </a:solidFill>
                <a:latin typeface="Arial"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Arial" charset="0"/>
              </a:defRPr>
            </a:lvl3pPr>
            <a:lvl4pPr marL="1600200" indent="-228600">
              <a:spcBef>
                <a:spcPct val="20000"/>
              </a:spcBef>
              <a:buClr>
                <a:schemeClr val="bg2"/>
              </a:buClr>
              <a:buFont typeface="Wingdings" pitchFamily="2" charset="2"/>
              <a:buChar char="§"/>
              <a:defRPr>
                <a:solidFill>
                  <a:schemeClr val="tx1"/>
                </a:solidFill>
                <a:latin typeface="Arial" charset="0"/>
              </a:defRPr>
            </a:lvl4pPr>
            <a:lvl5pPr marL="2057400" indent="-228600">
              <a:spcBef>
                <a:spcPct val="20000"/>
              </a:spcBef>
              <a:buClr>
                <a:schemeClr val="tx2"/>
              </a:buClr>
              <a:buSzPct val="80000"/>
              <a:buFont typeface="Wingdings" pitchFamily="2" charset="2"/>
              <a:buChar char="§"/>
              <a:defRPr>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9pPr>
          </a:lstStyle>
          <a:p>
            <a:pPr lvl="0" algn="ctr" eaLnBrk="0" fontAlgn="base" hangingPunct="0">
              <a:spcBef>
                <a:spcPct val="0"/>
              </a:spcBef>
              <a:spcAft>
                <a:spcPct val="0"/>
              </a:spcAft>
              <a:buClrTx/>
              <a:buSzTx/>
              <a:buNone/>
              <a:defRPr/>
            </a:pPr>
            <a:r>
              <a:rPr lang="en-US" altLang="el-GR" sz="2500" b="1" kern="0" dirty="0">
                <a:solidFill>
                  <a:srgbClr val="4D4D73"/>
                </a:solidFill>
                <a:effectLst>
                  <a:outerShdw blurRad="38100" dist="38100" dir="2700000" algn="tl">
                    <a:srgbClr val="C0C0C0"/>
                  </a:outerShdw>
                </a:effectLst>
                <a:latin typeface="Times New Roman" pitchFamily="18" charset="0"/>
              </a:rPr>
              <a:t>“Prospects for the Electric Vehicle Market and Business opportunities with special reference to SE Europe and </a:t>
            </a:r>
            <a:r>
              <a:rPr lang="en-US" altLang="el-GR" sz="2500" b="1" kern="0" dirty="0" smtClean="0">
                <a:solidFill>
                  <a:srgbClr val="4D4D73"/>
                </a:solidFill>
                <a:effectLst>
                  <a:outerShdw blurRad="38100" dist="38100" dir="2700000" algn="tl">
                    <a:srgbClr val="C0C0C0"/>
                  </a:outerShdw>
                </a:effectLst>
                <a:latin typeface="Times New Roman" pitchFamily="18" charset="0"/>
              </a:rPr>
              <a:t>Greece</a:t>
            </a:r>
            <a:r>
              <a:rPr kumimoji="0" lang="en-US" altLang="el-GR" sz="2500" b="1" i="0" u="none" strike="noStrike" kern="0" cap="none" spc="0" normalizeH="0" baseline="0" noProof="0" dirty="0" smtClean="0">
                <a:ln>
                  <a:noFill/>
                </a:ln>
                <a:solidFill>
                  <a:srgbClr val="4D4D73"/>
                </a:solidFill>
                <a:effectLst>
                  <a:outerShdw blurRad="38100" dist="38100" dir="2700000" algn="tl">
                    <a:srgbClr val="C0C0C0"/>
                  </a:outerShdw>
                </a:effectLst>
                <a:uLnTx/>
                <a:uFillTx/>
                <a:latin typeface="Times New Roman" pitchFamily="18" charset="0"/>
              </a:rPr>
              <a:t>”</a:t>
            </a:r>
            <a:endParaRPr kumimoji="0" lang="el-GR" altLang="el-GR" sz="2500" b="1" i="0" u="none" strike="noStrike" kern="0" cap="none" spc="0" normalizeH="0" baseline="0" noProof="0" dirty="0" smtClean="0">
              <a:ln>
                <a:noFill/>
              </a:ln>
              <a:solidFill>
                <a:srgbClr val="4D4D73"/>
              </a:solidFill>
              <a:effectLst>
                <a:outerShdw blurRad="38100" dist="38100" dir="2700000" algn="tl">
                  <a:srgbClr val="C0C0C0"/>
                </a:outerShdw>
              </a:effectLst>
              <a:uLnTx/>
              <a:uFillTx/>
              <a:latin typeface="Times New Roman" pitchFamily="18" charset="0"/>
            </a:endParaRPr>
          </a:p>
          <a:p>
            <a:pPr lvl="0" algn="ctr" eaLnBrk="0" fontAlgn="base" hangingPunct="0">
              <a:spcBef>
                <a:spcPct val="0"/>
              </a:spcBef>
              <a:spcAft>
                <a:spcPct val="0"/>
              </a:spcAft>
              <a:buClrTx/>
              <a:buSzTx/>
              <a:buNone/>
              <a:defRPr/>
            </a:pPr>
            <a:r>
              <a:rPr lang="en-US" sz="2000" b="1" dirty="0" smtClean="0">
                <a:effectLst>
                  <a:outerShdw blurRad="38100" dist="38100" dir="2700000" algn="tl">
                    <a:srgbClr val="000000">
                      <a:alpha val="43137"/>
                    </a:srgbClr>
                  </a:outerShdw>
                </a:effectLst>
              </a:rPr>
              <a:t>Connected </a:t>
            </a:r>
            <a:r>
              <a:rPr lang="en-US" sz="2000" b="1" dirty="0">
                <a:effectLst>
                  <a:outerShdw blurRad="38100" dist="38100" dir="2700000" algn="tl">
                    <a:srgbClr val="000000">
                      <a:alpha val="43137"/>
                    </a:srgbClr>
                  </a:outerShdw>
                </a:effectLst>
              </a:rPr>
              <a:t>Cars - Conference</a:t>
            </a:r>
            <a:endParaRPr kumimoji="0" lang="en-US" altLang="el-GR" sz="2000" b="1" i="0" u="none" strike="noStrike" kern="0" cap="none" spc="0" normalizeH="0" baseline="0" noProof="0" dirty="0">
              <a:ln>
                <a:noFill/>
              </a:ln>
              <a:solidFill>
                <a:srgbClr val="4D4D73"/>
              </a:solidFill>
              <a:effectLst>
                <a:outerShdw blurRad="38100" dist="38100" dir="2700000" algn="tl">
                  <a:srgbClr val="000000">
                    <a:alpha val="43137"/>
                  </a:srgbClr>
                </a:outerShdw>
              </a:effectLst>
              <a:uLnTx/>
              <a:uFillTx/>
              <a:latin typeface="Times New Roman" pitchFamily="18" charset="0"/>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el-GR" sz="2500" b="1" i="0" u="none" strike="noStrike" kern="0" cap="none" spc="0" normalizeH="0" baseline="0" noProof="0" dirty="0">
              <a:ln>
                <a:noFill/>
              </a:ln>
              <a:solidFill>
                <a:srgbClr val="4D4D73"/>
              </a:solidFill>
              <a:effectLst>
                <a:outerShdw blurRad="38100" dist="38100" dir="2700000" algn="tl">
                  <a:srgbClr val="C0C0C0"/>
                </a:outerShdw>
              </a:effectLst>
              <a:uLnTx/>
              <a:uFillTx/>
              <a:latin typeface="Times New Roman" pitchFamily="18" charset="0"/>
            </a:endParaRPr>
          </a:p>
          <a:p>
            <a:pPr lvl="0" algn="ctr" eaLnBrk="0" fontAlgn="base" hangingPunct="0">
              <a:spcBef>
                <a:spcPct val="0"/>
              </a:spcBef>
              <a:spcAft>
                <a:spcPct val="0"/>
              </a:spcAft>
              <a:buClrTx/>
              <a:buSzTx/>
              <a:buNone/>
              <a:defRPr/>
            </a:pPr>
            <a:r>
              <a:rPr lang="en-US" sz="1800" i="1" kern="0" dirty="0">
                <a:latin typeface="Calibri" pitchFamily="34" charset="0"/>
              </a:rPr>
              <a:t>Anais Club, </a:t>
            </a:r>
            <a:r>
              <a:rPr lang="en-US" sz="1800" i="1" kern="0" dirty="0" err="1" smtClean="0">
                <a:latin typeface="Calibri" pitchFamily="34" charset="0"/>
              </a:rPr>
              <a:t>Varibobi</a:t>
            </a:r>
            <a:endParaRPr lang="en-US" sz="1800" i="1" kern="0" dirty="0">
              <a:latin typeface="Calibri" pitchFamily="34" charset="0"/>
            </a:endParaRPr>
          </a:p>
          <a:p>
            <a:pPr lvl="0" algn="ctr" eaLnBrk="0" fontAlgn="base" hangingPunct="0">
              <a:spcBef>
                <a:spcPct val="0"/>
              </a:spcBef>
              <a:spcAft>
                <a:spcPct val="0"/>
              </a:spcAft>
              <a:buClrTx/>
              <a:buSzTx/>
              <a:buNone/>
              <a:defRPr/>
            </a:pPr>
            <a:r>
              <a:rPr kumimoji="0" lang="en-US" sz="1800" b="0" i="1" u="none" strike="noStrike" kern="0" cap="none" spc="0" normalizeH="0" baseline="0" noProof="0" dirty="0">
                <a:ln>
                  <a:noFill/>
                </a:ln>
                <a:effectLst/>
                <a:uLnTx/>
                <a:uFillTx/>
                <a:latin typeface="Calibri" pitchFamily="34" charset="0"/>
              </a:rPr>
              <a:t>24 </a:t>
            </a:r>
            <a:r>
              <a:rPr lang="en-US" sz="1800" i="1" kern="0" noProof="0" dirty="0" smtClean="0">
                <a:latin typeface="Calibri" pitchFamily="34" charset="0"/>
              </a:rPr>
              <a:t>October</a:t>
            </a:r>
            <a:r>
              <a:rPr kumimoji="0" lang="el-GR" sz="1800" b="0" i="1" u="none" strike="noStrike" kern="0" cap="none" spc="0" normalizeH="0" baseline="0" noProof="0" dirty="0" smtClean="0">
                <a:ln>
                  <a:noFill/>
                </a:ln>
                <a:effectLst/>
                <a:uLnTx/>
                <a:uFillTx/>
                <a:latin typeface="Calibri" pitchFamily="34" charset="0"/>
              </a:rPr>
              <a:t> </a:t>
            </a:r>
            <a:r>
              <a:rPr kumimoji="0" lang="en-US" sz="1800" b="0" i="1" u="none" strike="noStrike" kern="0" cap="none" spc="0" normalizeH="0" baseline="0" noProof="0" dirty="0">
                <a:ln>
                  <a:noFill/>
                </a:ln>
                <a:effectLst/>
                <a:uLnTx/>
                <a:uFillTx/>
                <a:latin typeface="Calibri" pitchFamily="34" charset="0"/>
              </a:rPr>
              <a:t>201</a:t>
            </a:r>
            <a:r>
              <a:rPr kumimoji="0" lang="el-GR" sz="1800" b="0" i="1" u="none" strike="noStrike" kern="0" cap="none" spc="0" normalizeH="0" baseline="0" noProof="0" dirty="0">
                <a:ln>
                  <a:noFill/>
                </a:ln>
                <a:effectLst/>
                <a:uLnTx/>
                <a:uFillTx/>
                <a:latin typeface="Calibri" pitchFamily="34" charset="0"/>
              </a:rPr>
              <a:t>8</a:t>
            </a:r>
            <a:endParaRPr kumimoji="0" lang="el-GR" altLang="el-GR" sz="1800" b="1" i="0" u="none" strike="noStrike" kern="0" cap="none" spc="0" normalizeH="0" baseline="0" noProof="0" dirty="0">
              <a:ln>
                <a:noFill/>
              </a:ln>
              <a:effectLst/>
              <a:uLnTx/>
              <a:uFillTx/>
            </a:endParaRPr>
          </a:p>
        </p:txBody>
      </p:sp>
      <p:sp>
        <p:nvSpPr>
          <p:cNvPr id="10" name="Rectangle 5"/>
          <p:cNvSpPr>
            <a:spLocks noChangeArrowheads="1"/>
          </p:cNvSpPr>
          <p:nvPr/>
        </p:nvSpPr>
        <p:spPr bwMode="auto">
          <a:xfrm>
            <a:off x="685800" y="5334000"/>
            <a:ext cx="8077200" cy="76200"/>
          </a:xfrm>
          <a:prstGeom prst="rect">
            <a:avLst/>
          </a:prstGeom>
          <a:solidFill>
            <a:srgbClr val="FF9900"/>
          </a:solidFill>
          <a:ln w="9525">
            <a:solidFill>
              <a:srgbClr val="000000"/>
            </a:solidFill>
            <a:miter lim="800000"/>
            <a:headEnd/>
            <a:tailEnd/>
          </a:ln>
        </p:spPr>
        <p:txBody>
          <a:bodyPr wrap="none" anchor="ctr"/>
          <a:lstStyle>
            <a:lvl1pPr>
              <a:spcBef>
                <a:spcPct val="20000"/>
              </a:spcBef>
              <a:buClr>
                <a:schemeClr val="bg2"/>
              </a:buClr>
              <a:buSzPct val="75000"/>
              <a:buFont typeface="Wingdings" pitchFamily="2" charset="2"/>
              <a:buChar char="p"/>
              <a:defRPr sz="2800">
                <a:solidFill>
                  <a:schemeClr val="tx1"/>
                </a:solidFill>
                <a:latin typeface="Arial" charset="0"/>
              </a:defRPr>
            </a:lvl1pPr>
            <a:lvl2pPr marL="742950" indent="-285750">
              <a:spcBef>
                <a:spcPct val="20000"/>
              </a:spcBef>
              <a:buClr>
                <a:schemeClr val="tx2"/>
              </a:buClr>
              <a:buSzPct val="75000"/>
              <a:buFont typeface="Wingdings" pitchFamily="2" charset="2"/>
              <a:buChar char="n"/>
              <a:defRPr sz="2400">
                <a:solidFill>
                  <a:schemeClr val="tx1"/>
                </a:solidFill>
                <a:latin typeface="Arial"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Arial" charset="0"/>
              </a:defRPr>
            </a:lvl3pPr>
            <a:lvl4pPr marL="1600200" indent="-228600">
              <a:spcBef>
                <a:spcPct val="20000"/>
              </a:spcBef>
              <a:buClr>
                <a:schemeClr val="bg2"/>
              </a:buClr>
              <a:buFont typeface="Wingdings" pitchFamily="2" charset="2"/>
              <a:buChar char="§"/>
              <a:defRPr>
                <a:solidFill>
                  <a:schemeClr val="tx1"/>
                </a:solidFill>
                <a:latin typeface="Arial" charset="0"/>
              </a:defRPr>
            </a:lvl4pPr>
            <a:lvl5pPr marL="2057400" indent="-228600">
              <a:spcBef>
                <a:spcPct val="20000"/>
              </a:spcBef>
              <a:buClr>
                <a:schemeClr val="tx2"/>
              </a:buClr>
              <a:buSzPct val="80000"/>
              <a:buFont typeface="Wingdings" pitchFamily="2" charset="2"/>
              <a:buChar char="§"/>
              <a:defRPr>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endParaRPr kumimoji="0" lang="el-GR" altLang="el-GR" sz="1200" b="0" i="0" u="none" strike="noStrike" kern="0" cap="none" spc="0" normalizeH="0" baseline="0" noProof="0">
              <a:ln>
                <a:noFill/>
              </a:ln>
              <a:solidFill>
                <a:srgbClr val="000000"/>
              </a:solidFill>
              <a:effectLst/>
              <a:uLnTx/>
              <a:uFillTx/>
              <a:latin typeface="Palatino Linotype" pitchFamily="18" charset="0"/>
            </a:endParaRPr>
          </a:p>
        </p:txBody>
      </p:sp>
      <p:sp>
        <p:nvSpPr>
          <p:cNvPr id="11" name="Rectangle 6"/>
          <p:cNvSpPr>
            <a:spLocks noChangeArrowheads="1"/>
          </p:cNvSpPr>
          <p:nvPr/>
        </p:nvSpPr>
        <p:spPr bwMode="auto">
          <a:xfrm>
            <a:off x="228600" y="5334000"/>
            <a:ext cx="504825" cy="73025"/>
          </a:xfrm>
          <a:prstGeom prst="rect">
            <a:avLst/>
          </a:prstGeom>
          <a:solidFill>
            <a:srgbClr val="FF9900"/>
          </a:solidFill>
          <a:ln w="9525">
            <a:solidFill>
              <a:srgbClr val="000000"/>
            </a:solidFill>
            <a:miter lim="800000"/>
            <a:headEnd/>
            <a:tailEnd/>
          </a:ln>
        </p:spPr>
        <p:txBody>
          <a:bodyPr wrap="none" anchor="ctr"/>
          <a:lstStyle>
            <a:lvl1pPr>
              <a:spcBef>
                <a:spcPct val="20000"/>
              </a:spcBef>
              <a:buClr>
                <a:schemeClr val="bg2"/>
              </a:buClr>
              <a:buSzPct val="75000"/>
              <a:buFont typeface="Wingdings" pitchFamily="2" charset="2"/>
              <a:buChar char="p"/>
              <a:defRPr sz="2800">
                <a:solidFill>
                  <a:schemeClr val="tx1"/>
                </a:solidFill>
                <a:latin typeface="Arial" charset="0"/>
              </a:defRPr>
            </a:lvl1pPr>
            <a:lvl2pPr marL="742950" indent="-285750">
              <a:spcBef>
                <a:spcPct val="20000"/>
              </a:spcBef>
              <a:buClr>
                <a:schemeClr val="tx2"/>
              </a:buClr>
              <a:buSzPct val="75000"/>
              <a:buFont typeface="Wingdings" pitchFamily="2" charset="2"/>
              <a:buChar char="n"/>
              <a:defRPr sz="2400">
                <a:solidFill>
                  <a:schemeClr val="tx1"/>
                </a:solidFill>
                <a:latin typeface="Arial"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Arial" charset="0"/>
              </a:defRPr>
            </a:lvl3pPr>
            <a:lvl4pPr marL="1600200" indent="-228600">
              <a:spcBef>
                <a:spcPct val="20000"/>
              </a:spcBef>
              <a:buClr>
                <a:schemeClr val="bg2"/>
              </a:buClr>
              <a:buFont typeface="Wingdings" pitchFamily="2" charset="2"/>
              <a:buChar char="§"/>
              <a:defRPr>
                <a:solidFill>
                  <a:schemeClr val="tx1"/>
                </a:solidFill>
                <a:latin typeface="Arial" charset="0"/>
              </a:defRPr>
            </a:lvl4pPr>
            <a:lvl5pPr marL="2057400" indent="-228600">
              <a:spcBef>
                <a:spcPct val="20000"/>
              </a:spcBef>
              <a:buClr>
                <a:schemeClr val="tx2"/>
              </a:buClr>
              <a:buSzPct val="80000"/>
              <a:buFont typeface="Wingdings" pitchFamily="2" charset="2"/>
              <a:buChar char="§"/>
              <a:defRPr>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endParaRPr kumimoji="0" lang="el-GR" altLang="el-GR" sz="1200" b="0" i="0" u="none" strike="noStrike" kern="0" cap="none" spc="0" normalizeH="0" baseline="0" noProof="0">
              <a:ln>
                <a:noFill/>
              </a:ln>
              <a:solidFill>
                <a:srgbClr val="000000"/>
              </a:solidFill>
              <a:effectLst/>
              <a:uLnTx/>
              <a:uFillTx/>
              <a:latin typeface="Palatino Linotype" pitchFamily="18" charset="0"/>
            </a:endParaRPr>
          </a:p>
        </p:txBody>
      </p:sp>
      <p:sp>
        <p:nvSpPr>
          <p:cNvPr id="12" name="Rectangle 8" descr="Gold bar"/>
          <p:cNvSpPr>
            <a:spLocks noChangeArrowheads="1"/>
          </p:cNvSpPr>
          <p:nvPr/>
        </p:nvSpPr>
        <p:spPr bwMode="auto">
          <a:xfrm>
            <a:off x="228600" y="2924944"/>
            <a:ext cx="2921000" cy="201613"/>
          </a:xfrm>
          <a:prstGeom prst="rect">
            <a:avLst/>
          </a:prstGeom>
          <a:solidFill>
            <a:srgbClr val="FF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Arial" charset="0"/>
              </a:defRPr>
            </a:lvl1pPr>
            <a:lvl2pPr marL="742950" indent="-285750">
              <a:spcBef>
                <a:spcPct val="20000"/>
              </a:spcBef>
              <a:buClr>
                <a:schemeClr val="tx2"/>
              </a:buClr>
              <a:buSzPct val="75000"/>
              <a:buFont typeface="Wingdings" pitchFamily="2" charset="2"/>
              <a:buChar char="n"/>
              <a:defRPr sz="2400">
                <a:solidFill>
                  <a:schemeClr val="tx1"/>
                </a:solidFill>
                <a:latin typeface="Arial"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Arial" charset="0"/>
              </a:defRPr>
            </a:lvl3pPr>
            <a:lvl4pPr marL="1600200" indent="-228600">
              <a:spcBef>
                <a:spcPct val="20000"/>
              </a:spcBef>
              <a:buClr>
                <a:schemeClr val="bg2"/>
              </a:buClr>
              <a:buFont typeface="Wingdings" pitchFamily="2" charset="2"/>
              <a:buChar char="§"/>
              <a:defRPr>
                <a:solidFill>
                  <a:schemeClr val="tx1"/>
                </a:solidFill>
                <a:latin typeface="Arial" charset="0"/>
              </a:defRPr>
            </a:lvl4pPr>
            <a:lvl5pPr marL="2057400" indent="-228600">
              <a:spcBef>
                <a:spcPct val="20000"/>
              </a:spcBef>
              <a:buClr>
                <a:schemeClr val="tx2"/>
              </a:buClr>
              <a:buSzPct val="80000"/>
              <a:buFont typeface="Wingdings" pitchFamily="2" charset="2"/>
              <a:buChar char="§"/>
              <a:defRPr>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endParaRPr kumimoji="0" lang="el-GR" altLang="el-GR" sz="1200" b="0" i="0" u="none" strike="noStrike" kern="0" cap="none" spc="0" normalizeH="0" baseline="0" noProof="0">
              <a:ln>
                <a:noFill/>
              </a:ln>
              <a:solidFill>
                <a:srgbClr val="000000"/>
              </a:solidFill>
              <a:effectLst/>
              <a:uLnTx/>
              <a:uFillTx/>
              <a:latin typeface="Palatino Linotype" pitchFamily="18" charset="0"/>
            </a:endParaRPr>
          </a:p>
        </p:txBody>
      </p:sp>
      <p:sp>
        <p:nvSpPr>
          <p:cNvPr id="13" name="Rectangle 9" descr="Orange bar"/>
          <p:cNvSpPr>
            <a:spLocks noChangeArrowheads="1"/>
          </p:cNvSpPr>
          <p:nvPr/>
        </p:nvSpPr>
        <p:spPr bwMode="auto">
          <a:xfrm>
            <a:off x="3098800" y="2924944"/>
            <a:ext cx="2870200" cy="201613"/>
          </a:xfrm>
          <a:prstGeom prst="rect">
            <a:avLst/>
          </a:prstGeom>
          <a:solidFill>
            <a:srgbClr val="FF9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Arial" charset="0"/>
              </a:defRPr>
            </a:lvl1pPr>
            <a:lvl2pPr marL="742950" indent="-285750">
              <a:spcBef>
                <a:spcPct val="20000"/>
              </a:spcBef>
              <a:buClr>
                <a:schemeClr val="tx2"/>
              </a:buClr>
              <a:buSzPct val="75000"/>
              <a:buFont typeface="Wingdings" pitchFamily="2" charset="2"/>
              <a:buChar char="n"/>
              <a:defRPr sz="2400">
                <a:solidFill>
                  <a:schemeClr val="tx1"/>
                </a:solidFill>
                <a:latin typeface="Arial"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Arial" charset="0"/>
              </a:defRPr>
            </a:lvl3pPr>
            <a:lvl4pPr marL="1600200" indent="-228600">
              <a:spcBef>
                <a:spcPct val="20000"/>
              </a:spcBef>
              <a:buClr>
                <a:schemeClr val="bg2"/>
              </a:buClr>
              <a:buFont typeface="Wingdings" pitchFamily="2" charset="2"/>
              <a:buChar char="§"/>
              <a:defRPr>
                <a:solidFill>
                  <a:schemeClr val="tx1"/>
                </a:solidFill>
                <a:latin typeface="Arial" charset="0"/>
              </a:defRPr>
            </a:lvl4pPr>
            <a:lvl5pPr marL="2057400" indent="-228600">
              <a:spcBef>
                <a:spcPct val="20000"/>
              </a:spcBef>
              <a:buClr>
                <a:schemeClr val="tx2"/>
              </a:buClr>
              <a:buSzPct val="80000"/>
              <a:buFont typeface="Wingdings" pitchFamily="2" charset="2"/>
              <a:buChar char="§"/>
              <a:defRPr>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endParaRPr kumimoji="0" lang="el-GR" altLang="el-GR" sz="1200" b="0" i="0" u="none" strike="noStrike" kern="0" cap="none" spc="0" normalizeH="0" baseline="0" noProof="0">
              <a:ln>
                <a:noFill/>
              </a:ln>
              <a:solidFill>
                <a:srgbClr val="000000"/>
              </a:solidFill>
              <a:effectLst/>
              <a:uLnTx/>
              <a:uFillTx/>
              <a:latin typeface="Palatino Linotype" pitchFamily="18" charset="0"/>
            </a:endParaRPr>
          </a:p>
        </p:txBody>
      </p:sp>
      <p:sp>
        <p:nvSpPr>
          <p:cNvPr id="14" name="Rectangle 10" descr="Slate bar"/>
          <p:cNvSpPr>
            <a:spLocks noChangeArrowheads="1"/>
          </p:cNvSpPr>
          <p:nvPr/>
        </p:nvSpPr>
        <p:spPr bwMode="auto">
          <a:xfrm>
            <a:off x="5918200" y="2924944"/>
            <a:ext cx="2870200" cy="201613"/>
          </a:xfrm>
          <a:prstGeom prst="rect">
            <a:avLst/>
          </a:prstGeom>
          <a:solidFill>
            <a:srgbClr val="6666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Arial" charset="0"/>
              </a:defRPr>
            </a:lvl1pPr>
            <a:lvl2pPr marL="742950" indent="-285750">
              <a:spcBef>
                <a:spcPct val="20000"/>
              </a:spcBef>
              <a:buClr>
                <a:schemeClr val="tx2"/>
              </a:buClr>
              <a:buSzPct val="75000"/>
              <a:buFont typeface="Wingdings" pitchFamily="2" charset="2"/>
              <a:buChar char="n"/>
              <a:defRPr sz="2400">
                <a:solidFill>
                  <a:schemeClr val="tx1"/>
                </a:solidFill>
                <a:latin typeface="Arial"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Arial" charset="0"/>
              </a:defRPr>
            </a:lvl3pPr>
            <a:lvl4pPr marL="1600200" indent="-228600">
              <a:spcBef>
                <a:spcPct val="20000"/>
              </a:spcBef>
              <a:buClr>
                <a:schemeClr val="bg2"/>
              </a:buClr>
              <a:buFont typeface="Wingdings" pitchFamily="2" charset="2"/>
              <a:buChar char="§"/>
              <a:defRPr>
                <a:solidFill>
                  <a:schemeClr val="tx1"/>
                </a:solidFill>
                <a:latin typeface="Arial" charset="0"/>
              </a:defRPr>
            </a:lvl4pPr>
            <a:lvl5pPr marL="2057400" indent="-228600">
              <a:spcBef>
                <a:spcPct val="20000"/>
              </a:spcBef>
              <a:buClr>
                <a:schemeClr val="tx2"/>
              </a:buClr>
              <a:buSzPct val="80000"/>
              <a:buFont typeface="Wingdings" pitchFamily="2" charset="2"/>
              <a:buChar char="§"/>
              <a:defRPr>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endParaRPr kumimoji="0" lang="el-GR" altLang="el-GR" sz="1200" b="0" i="0" u="none" strike="noStrike" kern="0" cap="none" spc="0" normalizeH="0" baseline="0" noProof="0">
              <a:ln>
                <a:noFill/>
              </a:ln>
              <a:solidFill>
                <a:srgbClr val="000000"/>
              </a:solidFill>
              <a:effectLst/>
              <a:uLnTx/>
              <a:uFillTx/>
              <a:latin typeface="Palatino Linotype" pitchFamily="18" charset="0"/>
            </a:endParaRPr>
          </a:p>
        </p:txBody>
      </p:sp>
      <p:pic>
        <p:nvPicPr>
          <p:cNvPr id="15" name="Picture 1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48488" y="5589588"/>
            <a:ext cx="1482725"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3974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a:t>EV Charging </a:t>
            </a:r>
            <a:endParaRPr lang="el-GR" dirty="0"/>
          </a:p>
        </p:txBody>
      </p:sp>
      <p:sp>
        <p:nvSpPr>
          <p:cNvPr id="3" name="Θέση περιεχομένου 2"/>
          <p:cNvSpPr>
            <a:spLocks noGrp="1"/>
          </p:cNvSpPr>
          <p:nvPr>
            <p:ph idx="1"/>
          </p:nvPr>
        </p:nvSpPr>
        <p:spPr>
          <a:xfrm>
            <a:off x="457200" y="3933056"/>
            <a:ext cx="8229600" cy="2557909"/>
          </a:xfrm>
        </p:spPr>
        <p:txBody>
          <a:bodyPr/>
          <a:lstStyle/>
          <a:p>
            <a:r>
              <a:rPr lang="en-US" sz="2000" dirty="0"/>
              <a:t>Charging Modes For Conductive Charging (IEC)</a:t>
            </a:r>
          </a:p>
          <a:p>
            <a:r>
              <a:rPr lang="en-US" sz="1600" b="1" dirty="0"/>
              <a:t>Mode 1</a:t>
            </a:r>
            <a:r>
              <a:rPr lang="en-US" sz="1600" dirty="0"/>
              <a:t>: Uncontrolled AC charging utilizing a 1 or 3 phase circuit and socket (250V 1-phase or 480V 3-phase). (16 A and 11 kW) </a:t>
            </a:r>
          </a:p>
          <a:p>
            <a:r>
              <a:rPr lang="en-US" sz="1600" b="1" dirty="0"/>
              <a:t>Mode 2</a:t>
            </a:r>
            <a:r>
              <a:rPr lang="en-US" sz="1600" dirty="0"/>
              <a:t> Uncontrolled AC charging utilizing a 1 or 3 phase circuit and socket (250V 1-phase or 480V 3-phase). (32 A and22 kW).</a:t>
            </a:r>
          </a:p>
          <a:p>
            <a:r>
              <a:rPr lang="en-US" sz="1600" b="1" dirty="0"/>
              <a:t>Mode 3</a:t>
            </a:r>
            <a:r>
              <a:rPr lang="en-US" sz="1600" dirty="0"/>
              <a:t>: controlled, Slow or semi-quick AC charging utilizing 1 or 3 phase circuit, (Max current/power: 63 A and 43.5 kW)</a:t>
            </a:r>
          </a:p>
          <a:p>
            <a:r>
              <a:rPr lang="en-US" sz="1600" b="1" dirty="0"/>
              <a:t>Mode 4</a:t>
            </a:r>
            <a:r>
              <a:rPr lang="en-US" sz="1600" dirty="0"/>
              <a:t>: Controlled, fast DC charging (Max. power/current supply 38 kW/400A and 170kW/1000V (Fast charging R&amp;D projects with liquid coolant utilization</a:t>
            </a:r>
            <a:endParaRPr lang="el-GR" sz="1600" dirty="0"/>
          </a:p>
        </p:txBody>
      </p:sp>
      <p:sp>
        <p:nvSpPr>
          <p:cNvPr id="4" name="Θέση αριθμού διαφάνειας 3"/>
          <p:cNvSpPr>
            <a:spLocks noGrp="1"/>
          </p:cNvSpPr>
          <p:nvPr>
            <p:ph type="sldNum" sz="quarter" idx="12"/>
          </p:nvPr>
        </p:nvSpPr>
        <p:spPr/>
        <p:txBody>
          <a:bodyPr/>
          <a:lstStyle/>
          <a:p>
            <a:pPr>
              <a:defRPr/>
            </a:pPr>
            <a:fld id="{66104D78-F6E6-4B32-B053-AF62608BD92B}" type="slidenum">
              <a:rPr lang="en-US" altLang="el-GR" smtClean="0">
                <a:solidFill>
                  <a:srgbClr val="000000"/>
                </a:solidFill>
              </a:rPr>
              <a:pPr>
                <a:defRPr/>
              </a:pPr>
              <a:t>10</a:t>
            </a:fld>
            <a:endParaRPr lang="en-US" altLang="el-GR">
              <a:solidFill>
                <a:srgbClr val="000000"/>
              </a:solidFill>
            </a:endParaRPr>
          </a:p>
        </p:txBody>
      </p:sp>
      <p:pic>
        <p:nvPicPr>
          <p:cNvPr id="5" name="Picture 7"/>
          <p:cNvPicPr/>
          <p:nvPr/>
        </p:nvPicPr>
        <p:blipFill rotWithShape="1">
          <a:blip r:embed="rId2"/>
          <a:srcRect b="4164"/>
          <a:stretch/>
        </p:blipFill>
        <p:spPr bwMode="auto">
          <a:xfrm>
            <a:off x="251520" y="1844824"/>
            <a:ext cx="5273675" cy="1605280"/>
          </a:xfrm>
          <a:prstGeom prst="rect">
            <a:avLst/>
          </a:prstGeom>
          <a:noFill/>
          <a:ln>
            <a:noFill/>
          </a:ln>
          <a:extLst>
            <a:ext uri="{53640926-AAD7-44D8-BBD7-CCE9431645EC}">
              <a14:shadowObscured xmlns:a14="http://schemas.microsoft.com/office/drawing/2010/main" xmlns=""/>
            </a:ext>
          </a:extLst>
        </p:spPr>
      </p:pic>
      <p:pic>
        <p:nvPicPr>
          <p:cNvPr id="6" name="Εικόνα 5"/>
          <p:cNvPicPr/>
          <p:nvPr/>
        </p:nvPicPr>
        <p:blipFill>
          <a:blip r:embed="rId3"/>
          <a:stretch>
            <a:fillRect/>
          </a:stretch>
        </p:blipFill>
        <p:spPr>
          <a:xfrm>
            <a:off x="5116388" y="1965573"/>
            <a:ext cx="3848100" cy="1895475"/>
          </a:xfrm>
          <a:prstGeom prst="rect">
            <a:avLst/>
          </a:prstGeom>
        </p:spPr>
      </p:pic>
      <p:sp>
        <p:nvSpPr>
          <p:cNvPr id="7" name="Ορθογώνιο 6"/>
          <p:cNvSpPr/>
          <p:nvPr/>
        </p:nvSpPr>
        <p:spPr>
          <a:xfrm>
            <a:off x="5148064" y="1484784"/>
            <a:ext cx="3672408" cy="461665"/>
          </a:xfrm>
          <a:prstGeom prst="rect">
            <a:avLst/>
          </a:prstGeom>
        </p:spPr>
        <p:txBody>
          <a:bodyPr wrap="square">
            <a:spAutoFit/>
          </a:bodyPr>
          <a:lstStyle/>
          <a:p>
            <a:r>
              <a:rPr lang="en-US" sz="1200" b="1" i="1" dirty="0">
                <a:solidFill>
                  <a:schemeClr val="tx2"/>
                </a:solidFill>
              </a:rPr>
              <a:t>TABLE 11 Electrical Ratings of Different Charge Method in North America (Source: SAE)</a:t>
            </a:r>
            <a:endParaRPr lang="el-GR" sz="1200" i="1" dirty="0">
              <a:solidFill>
                <a:schemeClr val="tx2"/>
              </a:solidFill>
            </a:endParaRPr>
          </a:p>
        </p:txBody>
      </p:sp>
      <p:pic>
        <p:nvPicPr>
          <p:cNvPr id="8" name="Picture 1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659688"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75043953"/>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a:t>Charging Connectors</a:t>
            </a:r>
            <a:endParaRPr lang="el-GR" dirty="0"/>
          </a:p>
        </p:txBody>
      </p:sp>
      <p:sp>
        <p:nvSpPr>
          <p:cNvPr id="3" name="Θέση περιεχομένου 2"/>
          <p:cNvSpPr>
            <a:spLocks noGrp="1"/>
          </p:cNvSpPr>
          <p:nvPr>
            <p:ph idx="1"/>
          </p:nvPr>
        </p:nvSpPr>
        <p:spPr>
          <a:xfrm>
            <a:off x="395536" y="2344534"/>
            <a:ext cx="2088232" cy="3172526"/>
          </a:xfrm>
        </p:spPr>
        <p:txBody>
          <a:bodyPr/>
          <a:lstStyle/>
          <a:p>
            <a:endParaRPr lang="en-US" sz="1600" dirty="0"/>
          </a:p>
          <a:p>
            <a:r>
              <a:rPr lang="en-US" sz="1600" dirty="0"/>
              <a:t>Type 1, 2, 3, 4 connectors</a:t>
            </a:r>
          </a:p>
          <a:p>
            <a:endParaRPr lang="en-US" sz="1600" dirty="0"/>
          </a:p>
          <a:p>
            <a:r>
              <a:rPr lang="en-US" sz="1600" dirty="0"/>
              <a:t>Standardization Interoperability</a:t>
            </a:r>
          </a:p>
          <a:p>
            <a:endParaRPr lang="en-US" sz="1600" dirty="0"/>
          </a:p>
          <a:p>
            <a:r>
              <a:rPr lang="en-US" sz="1600" dirty="0"/>
              <a:t>Communication protocol (SAE)</a:t>
            </a:r>
            <a:endParaRPr lang="el-GR" sz="1600" dirty="0"/>
          </a:p>
        </p:txBody>
      </p:sp>
      <p:sp>
        <p:nvSpPr>
          <p:cNvPr id="4" name="Θέση αριθμού διαφάνειας 3"/>
          <p:cNvSpPr>
            <a:spLocks noGrp="1"/>
          </p:cNvSpPr>
          <p:nvPr>
            <p:ph type="sldNum" sz="quarter" idx="12"/>
          </p:nvPr>
        </p:nvSpPr>
        <p:spPr/>
        <p:txBody>
          <a:bodyPr/>
          <a:lstStyle/>
          <a:p>
            <a:pPr>
              <a:defRPr/>
            </a:pPr>
            <a:fld id="{66104D78-F6E6-4B32-B053-AF62608BD92B}" type="slidenum">
              <a:rPr lang="en-US" altLang="el-GR" smtClean="0">
                <a:solidFill>
                  <a:srgbClr val="000000"/>
                </a:solidFill>
              </a:rPr>
              <a:pPr>
                <a:defRPr/>
              </a:pPr>
              <a:t>11</a:t>
            </a:fld>
            <a:endParaRPr lang="en-US" altLang="el-GR" dirty="0">
              <a:solidFill>
                <a:srgbClr val="000000"/>
              </a:solidFill>
            </a:endParaRPr>
          </a:p>
        </p:txBody>
      </p:sp>
      <p:pic>
        <p:nvPicPr>
          <p:cNvPr id="5" name="Εικόνα 4"/>
          <p:cNvPicPr/>
          <p:nvPr/>
        </p:nvPicPr>
        <p:blipFill>
          <a:blip r:embed="rId2"/>
          <a:stretch>
            <a:fillRect/>
          </a:stretch>
        </p:blipFill>
        <p:spPr>
          <a:xfrm>
            <a:off x="2699793" y="1484784"/>
            <a:ext cx="6188118" cy="1872208"/>
          </a:xfrm>
          <a:prstGeom prst="rect">
            <a:avLst/>
          </a:prstGeom>
        </p:spPr>
      </p:pic>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pic>
        <p:nvPicPr>
          <p:cNvPr id="4097" name="Εικόνα 12"/>
          <p:cNvPicPr>
            <a:picLocks noChangeAspect="1" noChangeArrowheads="1"/>
          </p:cNvPicPr>
          <p:nvPr/>
        </p:nvPicPr>
        <p:blipFill>
          <a:blip r:embed="rId3">
            <a:extLst>
              <a:ext uri="{28A0092B-C50C-407E-A947-70E740481C1C}">
                <a14:useLocalDpi xmlns:a14="http://schemas.microsoft.com/office/drawing/2010/main" xmlns="" val="0"/>
              </a:ext>
            </a:extLst>
          </a:blip>
          <a:srcRect l="1613"/>
          <a:stretch>
            <a:fillRect/>
          </a:stretch>
        </p:blipFill>
        <p:spPr bwMode="auto">
          <a:xfrm>
            <a:off x="2843808" y="3312730"/>
            <a:ext cx="6055221" cy="283317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3"/>
          <p:cNvSpPr>
            <a:spLocks noChangeArrowheads="1"/>
          </p:cNvSpPr>
          <p:nvPr/>
        </p:nvSpPr>
        <p:spPr bwMode="auto">
          <a:xfrm rot="10800000" flipV="1">
            <a:off x="3923928" y="6149480"/>
            <a:ext cx="2736304"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900" b="0" i="1" u="none" strike="noStrike" cap="none" normalizeH="0" baseline="0" dirty="0">
                <a:ln>
                  <a:noFill/>
                </a:ln>
                <a:solidFill>
                  <a:srgbClr val="1F497D"/>
                </a:solidFill>
                <a:effectLst/>
                <a:latin typeface="Calibri" pitchFamily="34" charset="0"/>
                <a:ea typeface="Calibri" pitchFamily="34" charset="0"/>
                <a:cs typeface="Times New Roman" pitchFamily="18" charset="0"/>
              </a:rPr>
              <a:t>F</a:t>
            </a:r>
            <a:r>
              <a:rPr kumimoji="0" lang="en-US" altLang="el-GR" sz="900" b="0" i="1" u="none" strike="noStrike" cap="none" normalizeH="0" baseline="0" dirty="0" bmk="">
                <a:ln>
                  <a:noFill/>
                </a:ln>
                <a:solidFill>
                  <a:srgbClr val="1F497D"/>
                </a:solidFill>
                <a:effectLst/>
                <a:latin typeface="Calibri" pitchFamily="34" charset="0"/>
                <a:ea typeface="Calibri" pitchFamily="34" charset="0"/>
                <a:cs typeface="Times New Roman" pitchFamily="18" charset="0"/>
              </a:rPr>
              <a:t>igure </a:t>
            </a:r>
            <a:r>
              <a:rPr kumimoji="0" lang="en-US" altLang="el-GR" sz="900" b="0" i="1" u="none" strike="noStrike" cap="none" normalizeH="0" baseline="0" dirty="0" bmk="_Toc516501200">
                <a:ln>
                  <a:noFill/>
                </a:ln>
                <a:solidFill>
                  <a:srgbClr val="1F497D"/>
                </a:solidFill>
                <a:effectLst/>
                <a:latin typeface="Calibri" pitchFamily="34" charset="0"/>
                <a:ea typeface="Calibri" pitchFamily="34" charset="0"/>
                <a:cs typeface="Times New Roman" pitchFamily="18" charset="0"/>
              </a:rPr>
              <a:t>74 Charging systems illustration (Source: IEC)</a:t>
            </a:r>
            <a:endParaRPr kumimoji="0" lang="en-US" altLang="el-GR" sz="1800" b="0" i="0" u="none" strike="noStrike" cap="none" normalizeH="0" baseline="0" dirty="0">
              <a:ln>
                <a:noFill/>
              </a:ln>
              <a:solidFill>
                <a:schemeClr val="tx1"/>
              </a:solidFill>
              <a:effectLst/>
              <a:latin typeface="Arial" pitchFamily="34" charset="0"/>
              <a:cs typeface="Arial" pitchFamily="34" charset="0"/>
            </a:endParaRPr>
          </a:p>
        </p:txBody>
      </p:sp>
      <p:pic>
        <p:nvPicPr>
          <p:cNvPr id="9" name="Picture 1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659688"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59013515"/>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sz="2400" dirty="0"/>
              <a:t>The Impact on Power Generation to the Grid</a:t>
            </a:r>
            <a:endParaRPr lang="el-GR" dirty="0"/>
          </a:p>
        </p:txBody>
      </p:sp>
      <p:sp>
        <p:nvSpPr>
          <p:cNvPr id="3" name="Θέση περιεχομένου 2"/>
          <p:cNvSpPr>
            <a:spLocks noGrp="1"/>
          </p:cNvSpPr>
          <p:nvPr>
            <p:ph idx="1"/>
          </p:nvPr>
        </p:nvSpPr>
        <p:spPr>
          <a:xfrm>
            <a:off x="457200" y="1484784"/>
            <a:ext cx="8229600" cy="4646141"/>
          </a:xfrm>
        </p:spPr>
        <p:txBody>
          <a:bodyPr/>
          <a:lstStyle/>
          <a:p>
            <a:r>
              <a:rPr lang="en-US" sz="1600" b="1" dirty="0"/>
              <a:t>Harmonic Distortion and Power quality</a:t>
            </a:r>
          </a:p>
          <a:p>
            <a:r>
              <a:rPr lang="en-US" sz="1600" dirty="0"/>
              <a:t>Research showed that the primary limitation of the number of fast chargers/vehicles in a cluster is not the power capacity of the upstream power transformers, but the harmonic limits for electricity pollution, pointing limitation of TDD rather than THD.</a:t>
            </a:r>
          </a:p>
          <a:p>
            <a:r>
              <a:rPr lang="en-US" sz="1600" b="1" dirty="0"/>
              <a:t>Voltage Drops and Power losses</a:t>
            </a:r>
          </a:p>
          <a:p>
            <a:r>
              <a:rPr lang="en-US" sz="1600" dirty="0"/>
              <a:t>Typical charging load is between 10 to 30 kW (Charge mode 2) - might result in congestion in simultaneous charging.</a:t>
            </a:r>
          </a:p>
          <a:p>
            <a:r>
              <a:rPr lang="en-US" sz="1600" dirty="0"/>
              <a:t>Impact to the transformers operation and their lifetime reduction</a:t>
            </a:r>
          </a:p>
          <a:p>
            <a:r>
              <a:rPr lang="en-US" sz="1600" dirty="0"/>
              <a:t>Significant increase in peak loads – more power generating capacity needed. </a:t>
            </a:r>
          </a:p>
          <a:p>
            <a:pPr marL="0" indent="0">
              <a:buNone/>
            </a:pPr>
            <a:endParaRPr lang="en-US" sz="1600" dirty="0"/>
          </a:p>
          <a:p>
            <a:pPr marL="0" indent="0">
              <a:buNone/>
            </a:pPr>
            <a:r>
              <a:rPr lang="en-US" sz="1600" b="1" dirty="0"/>
              <a:t>Solutions - Smart Charging</a:t>
            </a:r>
          </a:p>
          <a:p>
            <a:r>
              <a:rPr lang="en-US" sz="1600" dirty="0"/>
              <a:t>Mitigation of the impact to grid and power generation can be achieved by smart charging (temporal/spatial charging load allocation) </a:t>
            </a:r>
          </a:p>
          <a:p>
            <a:pPr lvl="1"/>
            <a:r>
              <a:rPr lang="en-US" sz="1200" b="1" dirty="0"/>
              <a:t>Centralized Charging Control</a:t>
            </a:r>
          </a:p>
          <a:p>
            <a:pPr lvl="1"/>
            <a:r>
              <a:rPr lang="en-US" sz="1200" b="1" dirty="0"/>
              <a:t>Decentralize Charging Control</a:t>
            </a:r>
            <a:endParaRPr lang="el-GR" sz="1200" b="1" dirty="0"/>
          </a:p>
          <a:p>
            <a:endParaRPr lang="el-GR" sz="1600" dirty="0"/>
          </a:p>
        </p:txBody>
      </p:sp>
      <p:sp>
        <p:nvSpPr>
          <p:cNvPr id="4" name="Θέση αριθμού διαφάνειας 3"/>
          <p:cNvSpPr>
            <a:spLocks noGrp="1"/>
          </p:cNvSpPr>
          <p:nvPr>
            <p:ph type="sldNum" sz="quarter" idx="12"/>
          </p:nvPr>
        </p:nvSpPr>
        <p:spPr/>
        <p:txBody>
          <a:bodyPr/>
          <a:lstStyle/>
          <a:p>
            <a:pPr>
              <a:defRPr/>
            </a:pPr>
            <a:fld id="{66104D78-F6E6-4B32-B053-AF62608BD92B}" type="slidenum">
              <a:rPr lang="en-US" altLang="el-GR" smtClean="0">
                <a:solidFill>
                  <a:srgbClr val="000000"/>
                </a:solidFill>
              </a:rPr>
              <a:pPr>
                <a:defRPr/>
              </a:pPr>
              <a:t>12</a:t>
            </a:fld>
            <a:endParaRPr lang="en-US" altLang="el-GR">
              <a:solidFill>
                <a:srgbClr val="000000"/>
              </a:solidFill>
            </a:endParaRPr>
          </a:p>
        </p:txBody>
      </p:sp>
      <p:pic>
        <p:nvPicPr>
          <p:cNvPr id="5" name="Picture 1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59688"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3856622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endParaRPr lang="el-GR"/>
          </a:p>
        </p:txBody>
      </p:sp>
      <p:sp>
        <p:nvSpPr>
          <p:cNvPr id="3" name="2 - Υπότιτλος"/>
          <p:cNvSpPr>
            <a:spLocks noGrp="1"/>
          </p:cNvSpPr>
          <p:nvPr>
            <p:ph type="subTitle" idx="1"/>
          </p:nvPr>
        </p:nvSpPr>
        <p:spPr/>
        <p:txBody>
          <a:bodyPr/>
          <a:lstStyle/>
          <a:p>
            <a:endParaRPr lang="el-G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a:t>Greece - On-road Transport CO</a:t>
            </a:r>
            <a:r>
              <a:rPr lang="en-US" sz="1600" dirty="0"/>
              <a:t>2</a:t>
            </a:r>
            <a:r>
              <a:rPr lang="en-US" dirty="0"/>
              <a:t> Emissions</a:t>
            </a:r>
            <a:endParaRPr lang="el-GR" dirty="0"/>
          </a:p>
        </p:txBody>
      </p:sp>
      <p:sp>
        <p:nvSpPr>
          <p:cNvPr id="3" name="Θέση περιεχομένου 2"/>
          <p:cNvSpPr>
            <a:spLocks noGrp="1"/>
          </p:cNvSpPr>
          <p:nvPr>
            <p:ph idx="1"/>
          </p:nvPr>
        </p:nvSpPr>
        <p:spPr>
          <a:xfrm>
            <a:off x="457200" y="4365104"/>
            <a:ext cx="8229600" cy="1765821"/>
          </a:xfrm>
        </p:spPr>
        <p:txBody>
          <a:bodyPr/>
          <a:lstStyle/>
          <a:p>
            <a:r>
              <a:rPr lang="en-US" sz="1600" dirty="0"/>
              <a:t>Shrinking of private transportation activities of the Greek population to 9,723 km/year in 2015</a:t>
            </a:r>
            <a:r>
              <a:rPr lang="en-US" sz="1200" dirty="0"/>
              <a:t>.(calculated on the basis of total petrol (gasoline) consumption for 2015)</a:t>
            </a:r>
            <a:endParaRPr lang="el-GR" sz="1200" dirty="0"/>
          </a:p>
          <a:p>
            <a:r>
              <a:rPr lang="en-US" sz="1600" dirty="0"/>
              <a:t>The passenger car fleet of Greece is one of the oldest in Europe, according to ACEA, numbering more than 3.5 million cars which are more than 10 years in circulation</a:t>
            </a:r>
          </a:p>
          <a:p>
            <a:r>
              <a:rPr lang="en-US" sz="1600" dirty="0"/>
              <a:t> The number of light duty passenger vehicles registered, which meet the emissions target of 95g CO2/km for 2021, has been 71,260 in the period 2010-2016 accounting for the total 12.3% of the total cars registered in the same period</a:t>
            </a:r>
            <a:endParaRPr lang="el-GR" sz="1600" dirty="0"/>
          </a:p>
        </p:txBody>
      </p:sp>
      <p:sp>
        <p:nvSpPr>
          <p:cNvPr id="4" name="Θέση αριθμού διαφάνειας 3"/>
          <p:cNvSpPr>
            <a:spLocks noGrp="1"/>
          </p:cNvSpPr>
          <p:nvPr>
            <p:ph type="sldNum" sz="quarter" idx="12"/>
          </p:nvPr>
        </p:nvSpPr>
        <p:spPr/>
        <p:txBody>
          <a:bodyPr/>
          <a:lstStyle/>
          <a:p>
            <a:pPr>
              <a:defRPr/>
            </a:pPr>
            <a:fld id="{66104D78-F6E6-4B32-B053-AF62608BD92B}" type="slidenum">
              <a:rPr lang="en-US" altLang="el-GR" smtClean="0">
                <a:solidFill>
                  <a:srgbClr val="000000"/>
                </a:solidFill>
              </a:rPr>
              <a:pPr>
                <a:defRPr/>
              </a:pPr>
              <a:t>14</a:t>
            </a:fld>
            <a:endParaRPr lang="en-US" altLang="el-GR" dirty="0">
              <a:solidFill>
                <a:srgbClr val="000000"/>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521438"/>
            <a:ext cx="4824536" cy="29156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53982" y="1844824"/>
            <a:ext cx="4054522" cy="2304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1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659688"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08576737"/>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a:t>Greece - CO2 Emission Reduction Scenarios</a:t>
            </a:r>
            <a:endParaRPr lang="el-GR" dirty="0"/>
          </a:p>
        </p:txBody>
      </p:sp>
      <p:graphicFrame>
        <p:nvGraphicFramePr>
          <p:cNvPr id="9" name="Θέση περιεχομένου 8"/>
          <p:cNvGraphicFramePr>
            <a:graphicFrameLocks noGrp="1"/>
          </p:cNvGraphicFramePr>
          <p:nvPr>
            <p:ph idx="1"/>
            <p:extLst>
              <p:ext uri="{D42A27DB-BD31-4B8C-83A1-F6EECF244321}">
                <p14:modId xmlns:p14="http://schemas.microsoft.com/office/powerpoint/2010/main" xmlns="" val="1513696813"/>
              </p:ext>
            </p:extLst>
          </p:nvPr>
        </p:nvGraphicFramePr>
        <p:xfrm>
          <a:off x="457200" y="2996952"/>
          <a:ext cx="8003233" cy="1800200"/>
        </p:xfrm>
        <a:graphic>
          <a:graphicData uri="http://schemas.openxmlformats.org/drawingml/2006/table">
            <a:tbl>
              <a:tblPr firstRow="1" firstCol="1" bandRow="1"/>
              <a:tblGrid>
                <a:gridCol w="3269973">
                  <a:extLst>
                    <a:ext uri="{9D8B030D-6E8A-4147-A177-3AD203B41FA5}">
                      <a16:colId xmlns:a16="http://schemas.microsoft.com/office/drawing/2014/main" xmlns="" val="20000"/>
                    </a:ext>
                  </a:extLst>
                </a:gridCol>
                <a:gridCol w="973816">
                  <a:extLst>
                    <a:ext uri="{9D8B030D-6E8A-4147-A177-3AD203B41FA5}">
                      <a16:colId xmlns:a16="http://schemas.microsoft.com/office/drawing/2014/main" xmlns="" val="20001"/>
                    </a:ext>
                  </a:extLst>
                </a:gridCol>
                <a:gridCol w="973816">
                  <a:extLst>
                    <a:ext uri="{9D8B030D-6E8A-4147-A177-3AD203B41FA5}">
                      <a16:colId xmlns:a16="http://schemas.microsoft.com/office/drawing/2014/main" xmlns="" val="20002"/>
                    </a:ext>
                  </a:extLst>
                </a:gridCol>
                <a:gridCol w="756843">
                  <a:extLst>
                    <a:ext uri="{9D8B030D-6E8A-4147-A177-3AD203B41FA5}">
                      <a16:colId xmlns:a16="http://schemas.microsoft.com/office/drawing/2014/main" xmlns="" val="20003"/>
                    </a:ext>
                  </a:extLst>
                </a:gridCol>
                <a:gridCol w="851663">
                  <a:extLst>
                    <a:ext uri="{9D8B030D-6E8A-4147-A177-3AD203B41FA5}">
                      <a16:colId xmlns:a16="http://schemas.microsoft.com/office/drawing/2014/main" xmlns="" val="20004"/>
                    </a:ext>
                  </a:extLst>
                </a:gridCol>
                <a:gridCol w="1177122">
                  <a:extLst>
                    <a:ext uri="{9D8B030D-6E8A-4147-A177-3AD203B41FA5}">
                      <a16:colId xmlns:a16="http://schemas.microsoft.com/office/drawing/2014/main" xmlns="" val="20005"/>
                    </a:ext>
                  </a:extLst>
                </a:gridCol>
              </a:tblGrid>
              <a:tr h="176084">
                <a:tc>
                  <a:txBody>
                    <a:bodyPr/>
                    <a:lstStyle/>
                    <a:p>
                      <a:endParaRPr lang="el-GR" sz="1000" dirty="0">
                        <a:solidFill>
                          <a:srgbClr val="31849B"/>
                        </a:solidFill>
                        <a:effectLst/>
                        <a:latin typeface="Calibri"/>
                      </a:endParaRPr>
                    </a:p>
                  </a:txBody>
                  <a:tcPr marL="61345" marR="61345"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endParaRPr lang="el-GR" sz="1000">
                        <a:solidFill>
                          <a:srgbClr val="31849B"/>
                        </a:solidFill>
                        <a:effectLst/>
                        <a:latin typeface="Calibri"/>
                      </a:endParaRPr>
                    </a:p>
                  </a:txBody>
                  <a:tcPr marL="61345" marR="61345"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gridSpan="3">
                  <a:txBody>
                    <a:bodyPr/>
                    <a:lstStyle/>
                    <a:p>
                      <a:pPr algn="ctr">
                        <a:lnSpc>
                          <a:spcPct val="115000"/>
                        </a:lnSpc>
                        <a:spcAft>
                          <a:spcPts val="0"/>
                        </a:spcAft>
                      </a:pPr>
                      <a:r>
                        <a:rPr lang="en-US" sz="800" b="1">
                          <a:solidFill>
                            <a:srgbClr val="000000"/>
                          </a:solidFill>
                          <a:effectLst/>
                          <a:latin typeface="Calibri"/>
                          <a:ea typeface="Times New Roman"/>
                          <a:cs typeface="Times New Roman"/>
                        </a:rPr>
                        <a:t>Number of EVs introduced</a:t>
                      </a:r>
                      <a:endParaRPr lang="el-GR" sz="1000">
                        <a:solidFill>
                          <a:srgbClr val="31849B"/>
                        </a:solidFill>
                        <a:effectLst/>
                        <a:latin typeface="Calibri"/>
                        <a:ea typeface="Calibri"/>
                        <a:cs typeface="Times New Roman"/>
                      </a:endParaRPr>
                    </a:p>
                  </a:txBody>
                  <a:tcPr marL="61345" marR="61345"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c>
                  <a:txBody>
                    <a:bodyPr/>
                    <a:lstStyle/>
                    <a:p>
                      <a:pPr>
                        <a:lnSpc>
                          <a:spcPct val="115000"/>
                        </a:lnSpc>
                        <a:spcAft>
                          <a:spcPts val="0"/>
                        </a:spcAft>
                      </a:pPr>
                      <a:r>
                        <a:rPr lang="en-US" sz="800" b="1">
                          <a:solidFill>
                            <a:srgbClr val="000000"/>
                          </a:solidFill>
                          <a:effectLst/>
                          <a:latin typeface="Calibri"/>
                          <a:ea typeface="Times New Roman"/>
                          <a:cs typeface="Times New Roman"/>
                        </a:rPr>
                        <a:t>Units</a:t>
                      </a:r>
                      <a:endParaRPr lang="el-GR" sz="1000">
                        <a:solidFill>
                          <a:srgbClr val="31849B"/>
                        </a:solidFill>
                        <a:effectLst/>
                        <a:latin typeface="Calibri"/>
                        <a:ea typeface="Calibri"/>
                        <a:cs typeface="Times New Roman"/>
                      </a:endParaRPr>
                    </a:p>
                  </a:txBody>
                  <a:tcPr marL="61345" marR="61345"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extLst>
                  <a:ext uri="{0D108BD9-81ED-4DB2-BD59-A6C34878D82A}">
                    <a16:rowId xmlns:a16="http://schemas.microsoft.com/office/drawing/2014/main" xmlns="" val="10000"/>
                  </a:ext>
                </a:extLst>
              </a:tr>
              <a:tr h="356395">
                <a:tc>
                  <a:txBody>
                    <a:bodyPr/>
                    <a:lstStyle/>
                    <a:p>
                      <a:pPr>
                        <a:lnSpc>
                          <a:spcPct val="115000"/>
                        </a:lnSpc>
                        <a:spcAft>
                          <a:spcPts val="0"/>
                        </a:spcAft>
                      </a:pPr>
                      <a:r>
                        <a:rPr lang="en-US" sz="1000" b="1">
                          <a:solidFill>
                            <a:srgbClr val="000000"/>
                          </a:solidFill>
                          <a:effectLst/>
                          <a:latin typeface="Calibri"/>
                          <a:ea typeface="Times New Roman"/>
                          <a:cs typeface="Times New Roman"/>
                        </a:rPr>
                        <a:t>Scenario</a:t>
                      </a:r>
                      <a:endParaRPr lang="el-GR" sz="1000">
                        <a:solidFill>
                          <a:srgbClr val="31849B"/>
                        </a:solidFill>
                        <a:effectLst/>
                        <a:latin typeface="Calibri"/>
                        <a:ea typeface="Calibri"/>
                        <a:cs typeface="Times New Roman"/>
                      </a:endParaRPr>
                    </a:p>
                  </a:txBody>
                  <a:tcPr marL="61345" marR="61345" marT="0" marB="0">
                    <a:lnL>
                      <a:noFill/>
                    </a:lnL>
                    <a:lnR>
                      <a:noFill/>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nSpc>
                          <a:spcPct val="115000"/>
                        </a:lnSpc>
                        <a:spcAft>
                          <a:spcPts val="0"/>
                        </a:spcAft>
                      </a:pPr>
                      <a:r>
                        <a:rPr lang="en-US" sz="1000" dirty="0">
                          <a:solidFill>
                            <a:srgbClr val="000000"/>
                          </a:solidFill>
                          <a:effectLst/>
                          <a:latin typeface="Calibri"/>
                          <a:ea typeface="Times New Roman"/>
                          <a:cs typeface="Times New Roman"/>
                        </a:rPr>
                        <a:t>Reference</a:t>
                      </a:r>
                      <a:endParaRPr lang="el-GR" sz="1000" dirty="0">
                        <a:solidFill>
                          <a:srgbClr val="31849B"/>
                        </a:solidFill>
                        <a:effectLst/>
                        <a:latin typeface="Calibri"/>
                        <a:ea typeface="Calibri"/>
                        <a:cs typeface="Times New Roman"/>
                      </a:endParaRPr>
                    </a:p>
                  </a:txBody>
                  <a:tcPr marL="61345" marR="61345" marT="0" marB="0">
                    <a:lnL>
                      <a:noFill/>
                    </a:lnL>
                    <a:lnR>
                      <a:noFill/>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1000">
                          <a:solidFill>
                            <a:srgbClr val="000000"/>
                          </a:solidFill>
                          <a:effectLst/>
                          <a:latin typeface="Calibri"/>
                          <a:ea typeface="Times New Roman"/>
                          <a:cs typeface="Times New Roman"/>
                        </a:rPr>
                        <a:t>10000</a:t>
                      </a:r>
                      <a:endParaRPr lang="el-GR" sz="1000">
                        <a:solidFill>
                          <a:srgbClr val="31849B"/>
                        </a:solidFill>
                        <a:effectLst/>
                        <a:latin typeface="Calibri"/>
                        <a:ea typeface="Calibri"/>
                        <a:cs typeface="Times New Roman"/>
                      </a:endParaRPr>
                    </a:p>
                  </a:txBody>
                  <a:tcPr marL="61345" marR="61345" marT="0" marB="0">
                    <a:lnL>
                      <a:noFill/>
                    </a:lnL>
                    <a:lnR>
                      <a:noFill/>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1000">
                          <a:solidFill>
                            <a:srgbClr val="000000"/>
                          </a:solidFill>
                          <a:effectLst/>
                          <a:latin typeface="Calibri"/>
                          <a:ea typeface="Times New Roman"/>
                          <a:cs typeface="Times New Roman"/>
                        </a:rPr>
                        <a:t>100000</a:t>
                      </a:r>
                      <a:endParaRPr lang="el-GR" sz="1000">
                        <a:solidFill>
                          <a:srgbClr val="31849B"/>
                        </a:solidFill>
                        <a:effectLst/>
                        <a:latin typeface="Calibri"/>
                        <a:ea typeface="Calibri"/>
                        <a:cs typeface="Times New Roman"/>
                      </a:endParaRPr>
                    </a:p>
                  </a:txBody>
                  <a:tcPr marL="61345" marR="61345" marT="0" marB="0">
                    <a:lnL>
                      <a:noFill/>
                    </a:lnL>
                    <a:lnR>
                      <a:noFill/>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1000">
                          <a:solidFill>
                            <a:srgbClr val="000000"/>
                          </a:solidFill>
                          <a:effectLst/>
                          <a:latin typeface="Calibri"/>
                          <a:ea typeface="Times New Roman"/>
                          <a:cs typeface="Times New Roman"/>
                        </a:rPr>
                        <a:t>1000000</a:t>
                      </a:r>
                      <a:endParaRPr lang="el-GR" sz="1000">
                        <a:solidFill>
                          <a:srgbClr val="31849B"/>
                        </a:solidFill>
                        <a:effectLst/>
                        <a:latin typeface="Calibri"/>
                        <a:ea typeface="Calibri"/>
                        <a:cs typeface="Times New Roman"/>
                      </a:endParaRPr>
                    </a:p>
                  </a:txBody>
                  <a:tcPr marL="61345" marR="61345" marT="0" marB="0">
                    <a:lnL>
                      <a:noFill/>
                    </a:lnL>
                    <a:lnR>
                      <a:noFill/>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1000">
                          <a:solidFill>
                            <a:srgbClr val="000000"/>
                          </a:solidFill>
                          <a:effectLst/>
                          <a:latin typeface="Calibri"/>
                          <a:ea typeface="Times New Roman"/>
                          <a:cs typeface="Times New Roman"/>
                        </a:rPr>
                        <a:t>EVs</a:t>
                      </a:r>
                      <a:endParaRPr lang="el-GR" sz="1000">
                        <a:solidFill>
                          <a:srgbClr val="31849B"/>
                        </a:solidFill>
                        <a:effectLst/>
                        <a:latin typeface="Calibri"/>
                        <a:ea typeface="Calibri"/>
                        <a:cs typeface="Times New Roman"/>
                      </a:endParaRPr>
                    </a:p>
                  </a:txBody>
                  <a:tcPr marL="61345" marR="61345" marT="0" marB="0">
                    <a:lnL>
                      <a:noFill/>
                    </a:lnL>
                    <a:lnR>
                      <a:noFill/>
                    </a:lnR>
                    <a:lnT w="12700" cap="flat" cmpd="sng" algn="ctr">
                      <a:solidFill>
                        <a:srgbClr val="4BACC6"/>
                      </a:solidFill>
                      <a:prstDash val="solid"/>
                      <a:round/>
                      <a:headEnd type="none" w="med" len="med"/>
                      <a:tailEnd type="none" w="med" len="med"/>
                    </a:lnT>
                    <a:lnB>
                      <a:noFill/>
                    </a:lnB>
                    <a:solidFill>
                      <a:srgbClr val="D2EAF1"/>
                    </a:solidFill>
                  </a:tcPr>
                </a:tc>
                <a:extLst>
                  <a:ext uri="{0D108BD9-81ED-4DB2-BD59-A6C34878D82A}">
                    <a16:rowId xmlns:a16="http://schemas.microsoft.com/office/drawing/2014/main" xmlns="" val="10001"/>
                  </a:ext>
                </a:extLst>
              </a:tr>
              <a:tr h="181103">
                <a:tc>
                  <a:txBody>
                    <a:bodyPr/>
                    <a:lstStyle/>
                    <a:p>
                      <a:pPr>
                        <a:lnSpc>
                          <a:spcPct val="115000"/>
                        </a:lnSpc>
                        <a:spcAft>
                          <a:spcPts val="0"/>
                        </a:spcAft>
                      </a:pPr>
                      <a:r>
                        <a:rPr lang="en-US" sz="1000">
                          <a:solidFill>
                            <a:srgbClr val="000000"/>
                          </a:solidFill>
                          <a:effectLst/>
                          <a:latin typeface="Calibri"/>
                          <a:ea typeface="Times New Roman"/>
                          <a:cs typeface="Times New Roman"/>
                        </a:rPr>
                        <a:t>Average CO</a:t>
                      </a:r>
                      <a:r>
                        <a:rPr lang="en-US" sz="1000" baseline="-25000">
                          <a:solidFill>
                            <a:srgbClr val="000000"/>
                          </a:solidFill>
                          <a:effectLst/>
                          <a:latin typeface="Calibri"/>
                          <a:ea typeface="Times New Roman"/>
                          <a:cs typeface="Times New Roman"/>
                        </a:rPr>
                        <a:t>2</a:t>
                      </a:r>
                      <a:r>
                        <a:rPr lang="en-US" sz="1000">
                          <a:solidFill>
                            <a:srgbClr val="000000"/>
                          </a:solidFill>
                          <a:effectLst/>
                          <a:latin typeface="Calibri"/>
                          <a:ea typeface="Times New Roman"/>
                          <a:cs typeface="Times New Roman"/>
                        </a:rPr>
                        <a:t> emissions per km</a:t>
                      </a:r>
                      <a:endParaRPr lang="el-GR" sz="1000">
                        <a:solidFill>
                          <a:srgbClr val="31849B"/>
                        </a:solidFill>
                        <a:effectLst/>
                        <a:latin typeface="Calibri"/>
                        <a:ea typeface="Calibri"/>
                        <a:cs typeface="Times New Roman"/>
                      </a:endParaRPr>
                    </a:p>
                  </a:txBody>
                  <a:tcPr marL="61345" marR="61345" marT="0" marB="0">
                    <a:lnL>
                      <a:noFill/>
                    </a:lnL>
                    <a:lnR>
                      <a:noFill/>
                    </a:lnR>
                    <a:lnT>
                      <a:noFill/>
                    </a:lnT>
                    <a:lnB>
                      <a:noFill/>
                    </a:lnB>
                  </a:tcPr>
                </a:tc>
                <a:tc>
                  <a:txBody>
                    <a:bodyPr/>
                    <a:lstStyle/>
                    <a:p>
                      <a:pPr algn="r">
                        <a:lnSpc>
                          <a:spcPct val="115000"/>
                        </a:lnSpc>
                        <a:spcAft>
                          <a:spcPts val="0"/>
                        </a:spcAft>
                      </a:pPr>
                      <a:r>
                        <a:rPr lang="en-US" sz="1000">
                          <a:solidFill>
                            <a:srgbClr val="000000"/>
                          </a:solidFill>
                          <a:effectLst/>
                          <a:latin typeface="Calibri"/>
                          <a:ea typeface="Times New Roman"/>
                          <a:cs typeface="Times New Roman"/>
                        </a:rPr>
                        <a:t>164.29</a:t>
                      </a:r>
                      <a:endParaRPr lang="el-GR" sz="1000">
                        <a:solidFill>
                          <a:srgbClr val="31849B"/>
                        </a:solidFill>
                        <a:effectLst/>
                        <a:latin typeface="Calibri"/>
                        <a:ea typeface="Calibri"/>
                        <a:cs typeface="Times New Roman"/>
                      </a:endParaRPr>
                    </a:p>
                  </a:txBody>
                  <a:tcPr marL="61345" marR="61345" marT="0" marB="0">
                    <a:lnL>
                      <a:noFill/>
                    </a:lnL>
                    <a:lnR>
                      <a:noFill/>
                    </a:lnR>
                    <a:lnT>
                      <a:noFill/>
                    </a:lnT>
                    <a:lnB>
                      <a:noFill/>
                    </a:lnB>
                  </a:tcPr>
                </a:tc>
                <a:tc>
                  <a:txBody>
                    <a:bodyPr/>
                    <a:lstStyle/>
                    <a:p>
                      <a:pPr algn="r">
                        <a:lnSpc>
                          <a:spcPct val="115000"/>
                        </a:lnSpc>
                        <a:spcAft>
                          <a:spcPts val="0"/>
                        </a:spcAft>
                      </a:pPr>
                      <a:r>
                        <a:rPr lang="en-US" sz="1000">
                          <a:solidFill>
                            <a:srgbClr val="000000"/>
                          </a:solidFill>
                          <a:effectLst/>
                          <a:latin typeface="Calibri"/>
                          <a:ea typeface="Times New Roman"/>
                          <a:cs typeface="Times New Roman"/>
                        </a:rPr>
                        <a:t>163.91</a:t>
                      </a:r>
                      <a:endParaRPr lang="el-GR" sz="1000">
                        <a:solidFill>
                          <a:srgbClr val="31849B"/>
                        </a:solidFill>
                        <a:effectLst/>
                        <a:latin typeface="Calibri"/>
                        <a:ea typeface="Calibri"/>
                        <a:cs typeface="Times New Roman"/>
                      </a:endParaRPr>
                    </a:p>
                  </a:txBody>
                  <a:tcPr marL="61345" marR="61345" marT="0" marB="0">
                    <a:lnL>
                      <a:noFill/>
                    </a:lnL>
                    <a:lnR>
                      <a:noFill/>
                    </a:lnR>
                    <a:lnT>
                      <a:noFill/>
                    </a:lnT>
                    <a:lnB>
                      <a:noFill/>
                    </a:lnB>
                  </a:tcPr>
                </a:tc>
                <a:tc>
                  <a:txBody>
                    <a:bodyPr/>
                    <a:lstStyle/>
                    <a:p>
                      <a:pPr algn="r">
                        <a:lnSpc>
                          <a:spcPct val="115000"/>
                        </a:lnSpc>
                        <a:spcAft>
                          <a:spcPts val="0"/>
                        </a:spcAft>
                      </a:pPr>
                      <a:r>
                        <a:rPr lang="en-US" sz="1000">
                          <a:solidFill>
                            <a:srgbClr val="000000"/>
                          </a:solidFill>
                          <a:effectLst/>
                          <a:latin typeface="Calibri"/>
                          <a:ea typeface="Times New Roman"/>
                          <a:cs typeface="Times New Roman"/>
                        </a:rPr>
                        <a:t>160.56</a:t>
                      </a:r>
                      <a:endParaRPr lang="el-GR" sz="1000">
                        <a:solidFill>
                          <a:srgbClr val="31849B"/>
                        </a:solidFill>
                        <a:effectLst/>
                        <a:latin typeface="Calibri"/>
                        <a:ea typeface="Calibri"/>
                        <a:cs typeface="Times New Roman"/>
                      </a:endParaRPr>
                    </a:p>
                  </a:txBody>
                  <a:tcPr marL="61345" marR="61345" marT="0" marB="0">
                    <a:lnL>
                      <a:noFill/>
                    </a:lnL>
                    <a:lnR>
                      <a:noFill/>
                    </a:lnR>
                    <a:lnT>
                      <a:noFill/>
                    </a:lnT>
                    <a:lnB>
                      <a:noFill/>
                    </a:lnB>
                  </a:tcPr>
                </a:tc>
                <a:tc>
                  <a:txBody>
                    <a:bodyPr/>
                    <a:lstStyle/>
                    <a:p>
                      <a:pPr algn="r">
                        <a:lnSpc>
                          <a:spcPct val="115000"/>
                        </a:lnSpc>
                        <a:spcAft>
                          <a:spcPts val="0"/>
                        </a:spcAft>
                      </a:pPr>
                      <a:r>
                        <a:rPr lang="en-US" sz="1000">
                          <a:solidFill>
                            <a:srgbClr val="000000"/>
                          </a:solidFill>
                          <a:effectLst/>
                          <a:latin typeface="Calibri"/>
                          <a:ea typeface="Times New Roman"/>
                          <a:cs typeface="Times New Roman"/>
                        </a:rPr>
                        <a:t>128.29</a:t>
                      </a:r>
                      <a:endParaRPr lang="el-GR" sz="1000">
                        <a:solidFill>
                          <a:srgbClr val="31849B"/>
                        </a:solidFill>
                        <a:effectLst/>
                        <a:latin typeface="Calibri"/>
                        <a:ea typeface="Calibri"/>
                        <a:cs typeface="Times New Roman"/>
                      </a:endParaRPr>
                    </a:p>
                  </a:txBody>
                  <a:tcPr marL="61345" marR="61345" marT="0" marB="0">
                    <a:lnL>
                      <a:noFill/>
                    </a:lnL>
                    <a:lnR>
                      <a:noFill/>
                    </a:lnR>
                    <a:lnT>
                      <a:noFill/>
                    </a:lnT>
                    <a:lnB>
                      <a:noFill/>
                    </a:lnB>
                  </a:tcPr>
                </a:tc>
                <a:tc>
                  <a:txBody>
                    <a:bodyPr/>
                    <a:lstStyle/>
                    <a:p>
                      <a:pPr algn="ctr">
                        <a:lnSpc>
                          <a:spcPct val="115000"/>
                        </a:lnSpc>
                        <a:spcAft>
                          <a:spcPts val="0"/>
                        </a:spcAft>
                      </a:pPr>
                      <a:r>
                        <a:rPr lang="en-US" sz="1000">
                          <a:solidFill>
                            <a:srgbClr val="000000"/>
                          </a:solidFill>
                          <a:effectLst/>
                          <a:latin typeface="Calibri"/>
                          <a:ea typeface="Times New Roman"/>
                          <a:cs typeface="Times New Roman"/>
                        </a:rPr>
                        <a:t>CO</a:t>
                      </a:r>
                      <a:r>
                        <a:rPr lang="en-US" sz="1000" baseline="-25000">
                          <a:solidFill>
                            <a:srgbClr val="000000"/>
                          </a:solidFill>
                          <a:effectLst/>
                          <a:latin typeface="Calibri"/>
                          <a:ea typeface="Times New Roman"/>
                          <a:cs typeface="Times New Roman"/>
                        </a:rPr>
                        <a:t>2</a:t>
                      </a:r>
                      <a:r>
                        <a:rPr lang="en-US" sz="1000">
                          <a:solidFill>
                            <a:srgbClr val="000000"/>
                          </a:solidFill>
                          <a:effectLst/>
                          <a:latin typeface="Calibri"/>
                          <a:ea typeface="Times New Roman"/>
                          <a:cs typeface="Times New Roman"/>
                        </a:rPr>
                        <a:t> g / km</a:t>
                      </a:r>
                      <a:endParaRPr lang="el-GR" sz="1000">
                        <a:solidFill>
                          <a:srgbClr val="31849B"/>
                        </a:solidFill>
                        <a:effectLst/>
                        <a:latin typeface="Calibri"/>
                        <a:ea typeface="Calibri"/>
                        <a:cs typeface="Times New Roman"/>
                      </a:endParaRPr>
                    </a:p>
                  </a:txBody>
                  <a:tcPr marL="61345" marR="61345" marT="0" marB="0">
                    <a:lnL>
                      <a:noFill/>
                    </a:lnL>
                    <a:lnR>
                      <a:noFill/>
                    </a:lnR>
                    <a:lnT>
                      <a:noFill/>
                    </a:lnT>
                    <a:lnB>
                      <a:noFill/>
                    </a:lnB>
                  </a:tcPr>
                </a:tc>
                <a:extLst>
                  <a:ext uri="{0D108BD9-81ED-4DB2-BD59-A6C34878D82A}">
                    <a16:rowId xmlns:a16="http://schemas.microsoft.com/office/drawing/2014/main" xmlns="" val="10002"/>
                  </a:ext>
                </a:extLst>
              </a:tr>
              <a:tr h="181103">
                <a:tc>
                  <a:txBody>
                    <a:bodyPr/>
                    <a:lstStyle/>
                    <a:p>
                      <a:pPr>
                        <a:lnSpc>
                          <a:spcPct val="115000"/>
                        </a:lnSpc>
                        <a:spcAft>
                          <a:spcPts val="0"/>
                        </a:spcAft>
                      </a:pPr>
                      <a:r>
                        <a:rPr lang="en-US" sz="1000">
                          <a:solidFill>
                            <a:srgbClr val="000000"/>
                          </a:solidFill>
                          <a:effectLst/>
                          <a:latin typeface="Calibri"/>
                          <a:ea typeface="Times New Roman"/>
                          <a:cs typeface="Times New Roman"/>
                        </a:rPr>
                        <a:t>Total Fleet Tailpipe  CO</a:t>
                      </a:r>
                      <a:r>
                        <a:rPr lang="en-US" sz="1000" baseline="-25000">
                          <a:solidFill>
                            <a:srgbClr val="000000"/>
                          </a:solidFill>
                          <a:effectLst/>
                          <a:latin typeface="Calibri"/>
                          <a:ea typeface="Times New Roman"/>
                          <a:cs typeface="Times New Roman"/>
                        </a:rPr>
                        <a:t>2 </a:t>
                      </a:r>
                      <a:r>
                        <a:rPr lang="en-US" sz="1000">
                          <a:solidFill>
                            <a:srgbClr val="000000"/>
                          </a:solidFill>
                          <a:effectLst/>
                          <a:latin typeface="Calibri"/>
                          <a:ea typeface="Times New Roman"/>
                          <a:cs typeface="Times New Roman"/>
                        </a:rPr>
                        <a:t>emissions</a:t>
                      </a:r>
                      <a:endParaRPr lang="el-GR" sz="1000">
                        <a:solidFill>
                          <a:srgbClr val="31849B"/>
                        </a:solidFill>
                        <a:effectLst/>
                        <a:latin typeface="Calibri"/>
                        <a:ea typeface="Calibri"/>
                        <a:cs typeface="Times New Roman"/>
                      </a:endParaRPr>
                    </a:p>
                  </a:txBody>
                  <a:tcPr marL="61345" marR="61345" marT="0" marB="0">
                    <a:lnL>
                      <a:noFill/>
                    </a:lnL>
                    <a:lnR>
                      <a:noFill/>
                    </a:lnR>
                    <a:lnT>
                      <a:noFill/>
                    </a:lnT>
                    <a:lnB>
                      <a:noFill/>
                    </a:lnB>
                    <a:solidFill>
                      <a:srgbClr val="D2EAF1"/>
                    </a:solidFill>
                  </a:tcPr>
                </a:tc>
                <a:tc>
                  <a:txBody>
                    <a:bodyPr/>
                    <a:lstStyle/>
                    <a:p>
                      <a:pPr algn="r">
                        <a:lnSpc>
                          <a:spcPct val="115000"/>
                        </a:lnSpc>
                        <a:spcAft>
                          <a:spcPts val="0"/>
                        </a:spcAft>
                      </a:pPr>
                      <a:r>
                        <a:rPr lang="en-US" sz="1000">
                          <a:solidFill>
                            <a:srgbClr val="000000"/>
                          </a:solidFill>
                          <a:effectLst/>
                          <a:latin typeface="Calibri"/>
                          <a:ea typeface="Times New Roman"/>
                          <a:cs typeface="Times New Roman"/>
                        </a:rPr>
                        <a:t>8.16</a:t>
                      </a:r>
                      <a:endParaRPr lang="el-GR" sz="1000">
                        <a:solidFill>
                          <a:srgbClr val="31849B"/>
                        </a:solidFill>
                        <a:effectLst/>
                        <a:latin typeface="Calibri"/>
                        <a:ea typeface="Calibri"/>
                        <a:cs typeface="Times New Roman"/>
                      </a:endParaRPr>
                    </a:p>
                  </a:txBody>
                  <a:tcPr marL="61345" marR="61345" marT="0" marB="0">
                    <a:lnL>
                      <a:noFill/>
                    </a:lnL>
                    <a:lnR>
                      <a:noFill/>
                    </a:lnR>
                    <a:lnT>
                      <a:noFill/>
                    </a:lnT>
                    <a:lnB>
                      <a:noFill/>
                    </a:lnB>
                    <a:solidFill>
                      <a:srgbClr val="D2EAF1"/>
                    </a:solidFill>
                  </a:tcPr>
                </a:tc>
                <a:tc>
                  <a:txBody>
                    <a:bodyPr/>
                    <a:lstStyle/>
                    <a:p>
                      <a:pPr algn="r">
                        <a:lnSpc>
                          <a:spcPct val="115000"/>
                        </a:lnSpc>
                        <a:spcAft>
                          <a:spcPts val="0"/>
                        </a:spcAft>
                      </a:pPr>
                      <a:r>
                        <a:rPr lang="en-US" sz="1000">
                          <a:solidFill>
                            <a:srgbClr val="000000"/>
                          </a:solidFill>
                          <a:effectLst/>
                          <a:latin typeface="Calibri"/>
                          <a:ea typeface="Times New Roman"/>
                          <a:cs typeface="Times New Roman"/>
                        </a:rPr>
                        <a:t>8.14</a:t>
                      </a:r>
                      <a:endParaRPr lang="el-GR" sz="1000">
                        <a:solidFill>
                          <a:srgbClr val="31849B"/>
                        </a:solidFill>
                        <a:effectLst/>
                        <a:latin typeface="Calibri"/>
                        <a:ea typeface="Calibri"/>
                        <a:cs typeface="Times New Roman"/>
                      </a:endParaRPr>
                    </a:p>
                  </a:txBody>
                  <a:tcPr marL="61345" marR="61345" marT="0" marB="0">
                    <a:lnL>
                      <a:noFill/>
                    </a:lnL>
                    <a:lnR>
                      <a:noFill/>
                    </a:lnR>
                    <a:lnT>
                      <a:noFill/>
                    </a:lnT>
                    <a:lnB>
                      <a:noFill/>
                    </a:lnB>
                    <a:solidFill>
                      <a:srgbClr val="D2EAF1"/>
                    </a:solidFill>
                  </a:tcPr>
                </a:tc>
                <a:tc>
                  <a:txBody>
                    <a:bodyPr/>
                    <a:lstStyle/>
                    <a:p>
                      <a:pPr algn="r">
                        <a:lnSpc>
                          <a:spcPct val="115000"/>
                        </a:lnSpc>
                        <a:spcAft>
                          <a:spcPts val="0"/>
                        </a:spcAft>
                      </a:pPr>
                      <a:r>
                        <a:rPr lang="en-US" sz="1000">
                          <a:solidFill>
                            <a:srgbClr val="000000"/>
                          </a:solidFill>
                          <a:effectLst/>
                          <a:latin typeface="Calibri"/>
                          <a:ea typeface="Times New Roman"/>
                          <a:cs typeface="Times New Roman"/>
                        </a:rPr>
                        <a:t>7.97</a:t>
                      </a:r>
                      <a:endParaRPr lang="el-GR" sz="1000">
                        <a:solidFill>
                          <a:srgbClr val="31849B"/>
                        </a:solidFill>
                        <a:effectLst/>
                        <a:latin typeface="Calibri"/>
                        <a:ea typeface="Calibri"/>
                        <a:cs typeface="Times New Roman"/>
                      </a:endParaRPr>
                    </a:p>
                  </a:txBody>
                  <a:tcPr marL="61345" marR="61345" marT="0" marB="0">
                    <a:lnL>
                      <a:noFill/>
                    </a:lnL>
                    <a:lnR>
                      <a:noFill/>
                    </a:lnR>
                    <a:lnT>
                      <a:noFill/>
                    </a:lnT>
                    <a:lnB>
                      <a:noFill/>
                    </a:lnB>
                    <a:solidFill>
                      <a:srgbClr val="D2EAF1"/>
                    </a:solidFill>
                  </a:tcPr>
                </a:tc>
                <a:tc>
                  <a:txBody>
                    <a:bodyPr/>
                    <a:lstStyle/>
                    <a:p>
                      <a:pPr algn="r">
                        <a:lnSpc>
                          <a:spcPct val="115000"/>
                        </a:lnSpc>
                        <a:spcAft>
                          <a:spcPts val="0"/>
                        </a:spcAft>
                      </a:pPr>
                      <a:r>
                        <a:rPr lang="en-US" sz="1000">
                          <a:solidFill>
                            <a:srgbClr val="000000"/>
                          </a:solidFill>
                          <a:effectLst/>
                          <a:latin typeface="Calibri"/>
                          <a:ea typeface="Times New Roman"/>
                          <a:cs typeface="Times New Roman"/>
                        </a:rPr>
                        <a:t>6.37</a:t>
                      </a:r>
                      <a:endParaRPr lang="el-GR" sz="1000">
                        <a:solidFill>
                          <a:srgbClr val="31849B"/>
                        </a:solidFill>
                        <a:effectLst/>
                        <a:latin typeface="Calibri"/>
                        <a:ea typeface="Calibri"/>
                        <a:cs typeface="Times New Roman"/>
                      </a:endParaRPr>
                    </a:p>
                  </a:txBody>
                  <a:tcPr marL="61345" marR="61345" marT="0" marB="0">
                    <a:lnL>
                      <a:noFill/>
                    </a:lnL>
                    <a:lnR>
                      <a:noFill/>
                    </a:lnR>
                    <a:lnT>
                      <a:noFill/>
                    </a:lnT>
                    <a:lnB>
                      <a:noFill/>
                    </a:lnB>
                    <a:solidFill>
                      <a:srgbClr val="D2EAF1"/>
                    </a:solidFill>
                  </a:tcPr>
                </a:tc>
                <a:tc>
                  <a:txBody>
                    <a:bodyPr/>
                    <a:lstStyle/>
                    <a:p>
                      <a:pPr algn="ctr">
                        <a:lnSpc>
                          <a:spcPct val="115000"/>
                        </a:lnSpc>
                        <a:spcAft>
                          <a:spcPts val="0"/>
                        </a:spcAft>
                      </a:pPr>
                      <a:r>
                        <a:rPr lang="en-US" sz="1000">
                          <a:solidFill>
                            <a:srgbClr val="000000"/>
                          </a:solidFill>
                          <a:effectLst/>
                          <a:latin typeface="Calibri"/>
                          <a:ea typeface="Times New Roman"/>
                          <a:cs typeface="Times New Roman"/>
                        </a:rPr>
                        <a:t>Mt CO</a:t>
                      </a:r>
                      <a:r>
                        <a:rPr lang="en-US" sz="1000" baseline="-25000">
                          <a:solidFill>
                            <a:srgbClr val="000000"/>
                          </a:solidFill>
                          <a:effectLst/>
                          <a:latin typeface="Calibri"/>
                          <a:ea typeface="Times New Roman"/>
                          <a:cs typeface="Times New Roman"/>
                        </a:rPr>
                        <a:t>2</a:t>
                      </a:r>
                      <a:r>
                        <a:rPr lang="en-US" sz="1000">
                          <a:solidFill>
                            <a:srgbClr val="000000"/>
                          </a:solidFill>
                          <a:effectLst/>
                          <a:latin typeface="Calibri"/>
                          <a:ea typeface="Times New Roman"/>
                          <a:cs typeface="Times New Roman"/>
                        </a:rPr>
                        <a:t>eq/y</a:t>
                      </a:r>
                      <a:endParaRPr lang="el-GR" sz="1000">
                        <a:solidFill>
                          <a:srgbClr val="31849B"/>
                        </a:solidFill>
                        <a:effectLst/>
                        <a:latin typeface="Calibri"/>
                        <a:ea typeface="Calibri"/>
                        <a:cs typeface="Times New Roman"/>
                      </a:endParaRPr>
                    </a:p>
                  </a:txBody>
                  <a:tcPr marL="61345" marR="61345" marT="0" marB="0">
                    <a:lnL>
                      <a:noFill/>
                    </a:lnL>
                    <a:lnR>
                      <a:noFill/>
                    </a:lnR>
                    <a:lnT>
                      <a:noFill/>
                    </a:lnT>
                    <a:lnB>
                      <a:noFill/>
                    </a:lnB>
                    <a:solidFill>
                      <a:srgbClr val="D2EAF1"/>
                    </a:solidFill>
                  </a:tcPr>
                </a:tc>
                <a:extLst>
                  <a:ext uri="{0D108BD9-81ED-4DB2-BD59-A6C34878D82A}">
                    <a16:rowId xmlns:a16="http://schemas.microsoft.com/office/drawing/2014/main" xmlns="" val="10003"/>
                  </a:ext>
                </a:extLst>
              </a:tr>
              <a:tr h="181103">
                <a:tc>
                  <a:txBody>
                    <a:bodyPr/>
                    <a:lstStyle/>
                    <a:p>
                      <a:pPr>
                        <a:lnSpc>
                          <a:spcPct val="115000"/>
                        </a:lnSpc>
                        <a:spcAft>
                          <a:spcPts val="0"/>
                        </a:spcAft>
                      </a:pPr>
                      <a:r>
                        <a:rPr lang="en-US" sz="1000">
                          <a:solidFill>
                            <a:srgbClr val="000000"/>
                          </a:solidFill>
                          <a:effectLst/>
                          <a:latin typeface="Calibri"/>
                          <a:ea typeface="Times New Roman"/>
                          <a:cs typeface="Times New Roman"/>
                        </a:rPr>
                        <a:t>CO</a:t>
                      </a:r>
                      <a:r>
                        <a:rPr lang="en-US" sz="1000" baseline="-25000">
                          <a:solidFill>
                            <a:srgbClr val="000000"/>
                          </a:solidFill>
                          <a:effectLst/>
                          <a:latin typeface="Calibri"/>
                          <a:ea typeface="Times New Roman"/>
                          <a:cs typeface="Times New Roman"/>
                        </a:rPr>
                        <a:t>2</a:t>
                      </a:r>
                      <a:r>
                        <a:rPr lang="en-US" sz="1000">
                          <a:solidFill>
                            <a:srgbClr val="000000"/>
                          </a:solidFill>
                          <a:effectLst/>
                          <a:latin typeface="Calibri"/>
                          <a:ea typeface="Times New Roman"/>
                          <a:cs typeface="Times New Roman"/>
                        </a:rPr>
                        <a:t> Tailpipe Emissions' Reduction (%) </a:t>
                      </a:r>
                      <a:endParaRPr lang="el-GR" sz="1000">
                        <a:solidFill>
                          <a:srgbClr val="31849B"/>
                        </a:solidFill>
                        <a:effectLst/>
                        <a:latin typeface="Calibri"/>
                        <a:ea typeface="Calibri"/>
                        <a:cs typeface="Times New Roman"/>
                      </a:endParaRPr>
                    </a:p>
                  </a:txBody>
                  <a:tcPr marL="61345" marR="61345" marT="0" marB="0">
                    <a:lnL>
                      <a:noFill/>
                    </a:lnL>
                    <a:lnR>
                      <a:noFill/>
                    </a:lnR>
                    <a:lnT>
                      <a:noFill/>
                    </a:lnT>
                    <a:lnB>
                      <a:noFill/>
                    </a:lnB>
                  </a:tcPr>
                </a:tc>
                <a:tc>
                  <a:txBody>
                    <a:bodyPr/>
                    <a:lstStyle/>
                    <a:p>
                      <a:pPr algn="r">
                        <a:lnSpc>
                          <a:spcPct val="115000"/>
                        </a:lnSpc>
                        <a:spcAft>
                          <a:spcPts val="0"/>
                        </a:spcAft>
                      </a:pPr>
                      <a:r>
                        <a:rPr lang="en-US" sz="1000">
                          <a:solidFill>
                            <a:srgbClr val="000000"/>
                          </a:solidFill>
                          <a:effectLst/>
                          <a:latin typeface="Calibri"/>
                          <a:ea typeface="Times New Roman"/>
                          <a:cs typeface="Times New Roman"/>
                        </a:rPr>
                        <a:t>0</a:t>
                      </a:r>
                      <a:endParaRPr lang="el-GR" sz="1000">
                        <a:solidFill>
                          <a:srgbClr val="31849B"/>
                        </a:solidFill>
                        <a:effectLst/>
                        <a:latin typeface="Calibri"/>
                        <a:ea typeface="Calibri"/>
                        <a:cs typeface="Times New Roman"/>
                      </a:endParaRPr>
                    </a:p>
                  </a:txBody>
                  <a:tcPr marL="61345" marR="61345" marT="0" marB="0">
                    <a:lnL>
                      <a:noFill/>
                    </a:lnL>
                    <a:lnR>
                      <a:noFill/>
                    </a:lnR>
                    <a:lnT>
                      <a:noFill/>
                    </a:lnT>
                    <a:lnB>
                      <a:noFill/>
                    </a:lnB>
                  </a:tcPr>
                </a:tc>
                <a:tc>
                  <a:txBody>
                    <a:bodyPr/>
                    <a:lstStyle/>
                    <a:p>
                      <a:pPr algn="r">
                        <a:lnSpc>
                          <a:spcPct val="115000"/>
                        </a:lnSpc>
                        <a:spcAft>
                          <a:spcPts val="0"/>
                        </a:spcAft>
                      </a:pPr>
                      <a:r>
                        <a:rPr lang="en-US" sz="1000">
                          <a:solidFill>
                            <a:srgbClr val="000000"/>
                          </a:solidFill>
                          <a:effectLst/>
                          <a:latin typeface="Calibri"/>
                          <a:ea typeface="Times New Roman"/>
                          <a:cs typeface="Times New Roman"/>
                        </a:rPr>
                        <a:t>0.2%</a:t>
                      </a:r>
                      <a:endParaRPr lang="el-GR" sz="1000">
                        <a:solidFill>
                          <a:srgbClr val="31849B"/>
                        </a:solidFill>
                        <a:effectLst/>
                        <a:latin typeface="Calibri"/>
                        <a:ea typeface="Calibri"/>
                        <a:cs typeface="Times New Roman"/>
                      </a:endParaRPr>
                    </a:p>
                  </a:txBody>
                  <a:tcPr marL="61345" marR="61345" marT="0" marB="0">
                    <a:lnL>
                      <a:noFill/>
                    </a:lnL>
                    <a:lnR>
                      <a:noFill/>
                    </a:lnR>
                    <a:lnT>
                      <a:noFill/>
                    </a:lnT>
                    <a:lnB>
                      <a:noFill/>
                    </a:lnB>
                  </a:tcPr>
                </a:tc>
                <a:tc>
                  <a:txBody>
                    <a:bodyPr/>
                    <a:lstStyle/>
                    <a:p>
                      <a:pPr algn="r">
                        <a:lnSpc>
                          <a:spcPct val="115000"/>
                        </a:lnSpc>
                        <a:spcAft>
                          <a:spcPts val="0"/>
                        </a:spcAft>
                      </a:pPr>
                      <a:r>
                        <a:rPr lang="en-US" sz="1000">
                          <a:solidFill>
                            <a:srgbClr val="000000"/>
                          </a:solidFill>
                          <a:effectLst/>
                          <a:latin typeface="Calibri"/>
                          <a:ea typeface="Times New Roman"/>
                          <a:cs typeface="Times New Roman"/>
                        </a:rPr>
                        <a:t>2.3%</a:t>
                      </a:r>
                      <a:endParaRPr lang="el-GR" sz="1000">
                        <a:solidFill>
                          <a:srgbClr val="31849B"/>
                        </a:solidFill>
                        <a:effectLst/>
                        <a:latin typeface="Calibri"/>
                        <a:ea typeface="Calibri"/>
                        <a:cs typeface="Times New Roman"/>
                      </a:endParaRPr>
                    </a:p>
                  </a:txBody>
                  <a:tcPr marL="61345" marR="61345" marT="0" marB="0">
                    <a:lnL>
                      <a:noFill/>
                    </a:lnL>
                    <a:lnR>
                      <a:noFill/>
                    </a:lnR>
                    <a:lnT>
                      <a:noFill/>
                    </a:lnT>
                    <a:lnB>
                      <a:noFill/>
                    </a:lnB>
                  </a:tcPr>
                </a:tc>
                <a:tc>
                  <a:txBody>
                    <a:bodyPr/>
                    <a:lstStyle/>
                    <a:p>
                      <a:pPr algn="r">
                        <a:lnSpc>
                          <a:spcPct val="115000"/>
                        </a:lnSpc>
                        <a:spcAft>
                          <a:spcPts val="0"/>
                        </a:spcAft>
                      </a:pPr>
                      <a:r>
                        <a:rPr lang="en-US" sz="1000">
                          <a:solidFill>
                            <a:srgbClr val="000000"/>
                          </a:solidFill>
                          <a:effectLst/>
                          <a:latin typeface="Calibri"/>
                          <a:ea typeface="Times New Roman"/>
                          <a:cs typeface="Times New Roman"/>
                        </a:rPr>
                        <a:t>21.9%</a:t>
                      </a:r>
                      <a:endParaRPr lang="el-GR" sz="1000">
                        <a:solidFill>
                          <a:srgbClr val="31849B"/>
                        </a:solidFill>
                        <a:effectLst/>
                        <a:latin typeface="Calibri"/>
                        <a:ea typeface="Calibri"/>
                        <a:cs typeface="Times New Roman"/>
                      </a:endParaRPr>
                    </a:p>
                  </a:txBody>
                  <a:tcPr marL="61345" marR="61345" marT="0" marB="0">
                    <a:lnL>
                      <a:noFill/>
                    </a:lnL>
                    <a:lnR>
                      <a:noFill/>
                    </a:lnR>
                    <a:lnT>
                      <a:noFill/>
                    </a:lnT>
                    <a:lnB>
                      <a:noFill/>
                    </a:lnB>
                  </a:tcPr>
                </a:tc>
                <a:tc>
                  <a:txBody>
                    <a:bodyPr/>
                    <a:lstStyle/>
                    <a:p>
                      <a:pPr algn="ctr">
                        <a:lnSpc>
                          <a:spcPct val="115000"/>
                        </a:lnSpc>
                        <a:spcAft>
                          <a:spcPts val="0"/>
                        </a:spcAft>
                      </a:pPr>
                      <a:r>
                        <a:rPr lang="en-US" sz="1000">
                          <a:solidFill>
                            <a:srgbClr val="000000"/>
                          </a:solidFill>
                          <a:effectLst/>
                          <a:latin typeface="Calibri"/>
                          <a:ea typeface="Times New Roman"/>
                          <a:cs typeface="Times New Roman"/>
                        </a:rPr>
                        <a:t>%</a:t>
                      </a:r>
                      <a:endParaRPr lang="el-GR" sz="1000">
                        <a:solidFill>
                          <a:srgbClr val="31849B"/>
                        </a:solidFill>
                        <a:effectLst/>
                        <a:latin typeface="Calibri"/>
                        <a:ea typeface="Calibri"/>
                        <a:cs typeface="Times New Roman"/>
                      </a:endParaRPr>
                    </a:p>
                  </a:txBody>
                  <a:tcPr marL="61345" marR="61345" marT="0" marB="0">
                    <a:lnL>
                      <a:noFill/>
                    </a:lnL>
                    <a:lnR>
                      <a:noFill/>
                    </a:lnR>
                    <a:lnT>
                      <a:noFill/>
                    </a:lnT>
                    <a:lnB>
                      <a:noFill/>
                    </a:lnB>
                  </a:tcPr>
                </a:tc>
                <a:extLst>
                  <a:ext uri="{0D108BD9-81ED-4DB2-BD59-A6C34878D82A}">
                    <a16:rowId xmlns:a16="http://schemas.microsoft.com/office/drawing/2014/main" xmlns="" val="10004"/>
                  </a:ext>
                </a:extLst>
              </a:tr>
              <a:tr h="362206">
                <a:tc>
                  <a:txBody>
                    <a:bodyPr/>
                    <a:lstStyle/>
                    <a:p>
                      <a:pPr>
                        <a:lnSpc>
                          <a:spcPct val="115000"/>
                        </a:lnSpc>
                        <a:spcAft>
                          <a:spcPts val="0"/>
                        </a:spcAft>
                      </a:pPr>
                      <a:r>
                        <a:rPr lang="en-US" sz="1000" dirty="0">
                          <a:solidFill>
                            <a:srgbClr val="000000"/>
                          </a:solidFill>
                          <a:effectLst/>
                          <a:latin typeface="Calibri"/>
                          <a:ea typeface="Times New Roman"/>
                          <a:cs typeface="Times New Roman"/>
                        </a:rPr>
                        <a:t>Total Indirect Emissions of EV segment of the passenger car fleet</a:t>
                      </a:r>
                      <a:endParaRPr lang="el-GR" sz="1000" dirty="0">
                        <a:solidFill>
                          <a:srgbClr val="31849B"/>
                        </a:solidFill>
                        <a:effectLst/>
                        <a:latin typeface="Calibri"/>
                        <a:ea typeface="Calibri"/>
                        <a:cs typeface="Times New Roman"/>
                      </a:endParaRPr>
                    </a:p>
                  </a:txBody>
                  <a:tcPr marL="61345" marR="61345" marT="0" marB="0">
                    <a:lnL>
                      <a:noFill/>
                    </a:lnL>
                    <a:lnR>
                      <a:noFill/>
                    </a:lnR>
                    <a:lnT>
                      <a:noFill/>
                    </a:lnT>
                    <a:lnB>
                      <a:noFill/>
                    </a:lnB>
                    <a:solidFill>
                      <a:srgbClr val="D2EAF1"/>
                    </a:solidFill>
                  </a:tcPr>
                </a:tc>
                <a:tc>
                  <a:txBody>
                    <a:bodyPr/>
                    <a:lstStyle/>
                    <a:p>
                      <a:pPr algn="r">
                        <a:lnSpc>
                          <a:spcPct val="115000"/>
                        </a:lnSpc>
                        <a:spcAft>
                          <a:spcPts val="0"/>
                        </a:spcAft>
                      </a:pPr>
                      <a:r>
                        <a:rPr lang="en-US" sz="1000">
                          <a:solidFill>
                            <a:srgbClr val="000000"/>
                          </a:solidFill>
                          <a:effectLst/>
                          <a:latin typeface="Calibri"/>
                          <a:ea typeface="Times New Roman"/>
                          <a:cs typeface="Times New Roman"/>
                        </a:rPr>
                        <a:t>0.02</a:t>
                      </a:r>
                      <a:endParaRPr lang="el-GR" sz="1000">
                        <a:solidFill>
                          <a:srgbClr val="31849B"/>
                        </a:solidFill>
                        <a:effectLst/>
                        <a:latin typeface="Calibri"/>
                        <a:ea typeface="Calibri"/>
                        <a:cs typeface="Times New Roman"/>
                      </a:endParaRPr>
                    </a:p>
                  </a:txBody>
                  <a:tcPr marL="61345" marR="61345" marT="0" marB="0">
                    <a:lnL>
                      <a:noFill/>
                    </a:lnL>
                    <a:lnR>
                      <a:noFill/>
                    </a:lnR>
                    <a:lnT>
                      <a:noFill/>
                    </a:lnT>
                    <a:lnB>
                      <a:noFill/>
                    </a:lnB>
                    <a:solidFill>
                      <a:srgbClr val="D2EAF1"/>
                    </a:solidFill>
                  </a:tcPr>
                </a:tc>
                <a:tc>
                  <a:txBody>
                    <a:bodyPr/>
                    <a:lstStyle/>
                    <a:p>
                      <a:pPr algn="r">
                        <a:lnSpc>
                          <a:spcPct val="115000"/>
                        </a:lnSpc>
                        <a:spcAft>
                          <a:spcPts val="0"/>
                        </a:spcAft>
                      </a:pPr>
                      <a:r>
                        <a:rPr lang="en-US" sz="1000">
                          <a:solidFill>
                            <a:srgbClr val="000000"/>
                          </a:solidFill>
                          <a:effectLst/>
                          <a:latin typeface="Calibri"/>
                          <a:ea typeface="Times New Roman"/>
                          <a:cs typeface="Times New Roman"/>
                        </a:rPr>
                        <a:t>7.70</a:t>
                      </a:r>
                      <a:endParaRPr lang="el-GR" sz="1000">
                        <a:solidFill>
                          <a:srgbClr val="31849B"/>
                        </a:solidFill>
                        <a:effectLst/>
                        <a:latin typeface="Calibri"/>
                        <a:ea typeface="Calibri"/>
                        <a:cs typeface="Times New Roman"/>
                      </a:endParaRPr>
                    </a:p>
                  </a:txBody>
                  <a:tcPr marL="61345" marR="61345" marT="0" marB="0">
                    <a:lnL>
                      <a:noFill/>
                    </a:lnL>
                    <a:lnR>
                      <a:noFill/>
                    </a:lnR>
                    <a:lnT>
                      <a:noFill/>
                    </a:lnT>
                    <a:lnB>
                      <a:noFill/>
                    </a:lnB>
                    <a:solidFill>
                      <a:srgbClr val="D2EAF1"/>
                    </a:solidFill>
                  </a:tcPr>
                </a:tc>
                <a:tc>
                  <a:txBody>
                    <a:bodyPr/>
                    <a:lstStyle/>
                    <a:p>
                      <a:pPr algn="r">
                        <a:lnSpc>
                          <a:spcPct val="115000"/>
                        </a:lnSpc>
                        <a:spcAft>
                          <a:spcPts val="0"/>
                        </a:spcAft>
                      </a:pPr>
                      <a:r>
                        <a:rPr lang="en-US" sz="1000" dirty="0">
                          <a:solidFill>
                            <a:srgbClr val="000000"/>
                          </a:solidFill>
                          <a:effectLst/>
                          <a:latin typeface="Calibri"/>
                          <a:ea typeface="Times New Roman"/>
                          <a:cs typeface="Times New Roman"/>
                        </a:rPr>
                        <a:t>76.96</a:t>
                      </a:r>
                      <a:endParaRPr lang="el-GR" sz="1000" dirty="0">
                        <a:solidFill>
                          <a:srgbClr val="31849B"/>
                        </a:solidFill>
                        <a:effectLst/>
                        <a:latin typeface="Calibri"/>
                        <a:ea typeface="Calibri"/>
                        <a:cs typeface="Times New Roman"/>
                      </a:endParaRPr>
                    </a:p>
                  </a:txBody>
                  <a:tcPr marL="61345" marR="61345" marT="0" marB="0">
                    <a:lnL>
                      <a:noFill/>
                    </a:lnL>
                    <a:lnR>
                      <a:noFill/>
                    </a:lnR>
                    <a:lnT>
                      <a:noFill/>
                    </a:lnT>
                    <a:lnB>
                      <a:noFill/>
                    </a:lnB>
                    <a:solidFill>
                      <a:srgbClr val="D2EAF1"/>
                    </a:solidFill>
                  </a:tcPr>
                </a:tc>
                <a:tc>
                  <a:txBody>
                    <a:bodyPr/>
                    <a:lstStyle/>
                    <a:p>
                      <a:pPr algn="r">
                        <a:lnSpc>
                          <a:spcPct val="115000"/>
                        </a:lnSpc>
                        <a:spcAft>
                          <a:spcPts val="0"/>
                        </a:spcAft>
                      </a:pPr>
                      <a:r>
                        <a:rPr lang="en-US" sz="1000">
                          <a:solidFill>
                            <a:srgbClr val="000000"/>
                          </a:solidFill>
                          <a:effectLst/>
                          <a:latin typeface="Calibri"/>
                          <a:ea typeface="Times New Roman"/>
                          <a:cs typeface="Times New Roman"/>
                        </a:rPr>
                        <a:t>769.60</a:t>
                      </a:r>
                      <a:endParaRPr lang="el-GR" sz="1000">
                        <a:solidFill>
                          <a:srgbClr val="31849B"/>
                        </a:solidFill>
                        <a:effectLst/>
                        <a:latin typeface="Calibri"/>
                        <a:ea typeface="Calibri"/>
                        <a:cs typeface="Times New Roman"/>
                      </a:endParaRPr>
                    </a:p>
                  </a:txBody>
                  <a:tcPr marL="61345" marR="61345" marT="0" marB="0">
                    <a:lnL>
                      <a:noFill/>
                    </a:lnL>
                    <a:lnR>
                      <a:noFill/>
                    </a:lnR>
                    <a:lnT>
                      <a:noFill/>
                    </a:lnT>
                    <a:lnB>
                      <a:noFill/>
                    </a:lnB>
                    <a:solidFill>
                      <a:srgbClr val="D2EAF1"/>
                    </a:solidFill>
                  </a:tcPr>
                </a:tc>
                <a:tc>
                  <a:txBody>
                    <a:bodyPr/>
                    <a:lstStyle/>
                    <a:p>
                      <a:pPr algn="ctr">
                        <a:lnSpc>
                          <a:spcPct val="115000"/>
                        </a:lnSpc>
                        <a:spcAft>
                          <a:spcPts val="0"/>
                        </a:spcAft>
                      </a:pPr>
                      <a:r>
                        <a:rPr lang="en-US" sz="1000">
                          <a:solidFill>
                            <a:srgbClr val="000000"/>
                          </a:solidFill>
                          <a:effectLst/>
                          <a:latin typeface="Calibri"/>
                          <a:ea typeface="Times New Roman"/>
                          <a:cs typeface="Times New Roman"/>
                        </a:rPr>
                        <a:t>kt CO</a:t>
                      </a:r>
                      <a:r>
                        <a:rPr lang="en-US" sz="1000" baseline="-25000">
                          <a:solidFill>
                            <a:srgbClr val="000000"/>
                          </a:solidFill>
                          <a:effectLst/>
                          <a:latin typeface="Calibri"/>
                          <a:ea typeface="Times New Roman"/>
                          <a:cs typeface="Times New Roman"/>
                        </a:rPr>
                        <a:t>2</a:t>
                      </a:r>
                      <a:r>
                        <a:rPr lang="en-US" sz="1000">
                          <a:solidFill>
                            <a:srgbClr val="000000"/>
                          </a:solidFill>
                          <a:effectLst/>
                          <a:latin typeface="Calibri"/>
                          <a:ea typeface="Times New Roman"/>
                          <a:cs typeface="Times New Roman"/>
                        </a:rPr>
                        <a:t>eq/y</a:t>
                      </a:r>
                      <a:endParaRPr lang="el-GR" sz="1000">
                        <a:solidFill>
                          <a:srgbClr val="31849B"/>
                        </a:solidFill>
                        <a:effectLst/>
                        <a:latin typeface="Calibri"/>
                        <a:ea typeface="Calibri"/>
                        <a:cs typeface="Times New Roman"/>
                      </a:endParaRPr>
                    </a:p>
                  </a:txBody>
                  <a:tcPr marL="61345" marR="61345" marT="0" marB="0">
                    <a:lnL>
                      <a:noFill/>
                    </a:lnL>
                    <a:lnR>
                      <a:noFill/>
                    </a:lnR>
                    <a:lnT>
                      <a:noFill/>
                    </a:lnT>
                    <a:lnB>
                      <a:noFill/>
                    </a:lnB>
                    <a:solidFill>
                      <a:srgbClr val="D2EAF1"/>
                    </a:solidFill>
                  </a:tcPr>
                </a:tc>
                <a:extLst>
                  <a:ext uri="{0D108BD9-81ED-4DB2-BD59-A6C34878D82A}">
                    <a16:rowId xmlns:a16="http://schemas.microsoft.com/office/drawing/2014/main" xmlns="" val="10005"/>
                  </a:ext>
                </a:extLst>
              </a:tr>
              <a:tr h="181103">
                <a:tc>
                  <a:txBody>
                    <a:bodyPr/>
                    <a:lstStyle/>
                    <a:p>
                      <a:pPr>
                        <a:lnSpc>
                          <a:spcPct val="115000"/>
                        </a:lnSpc>
                        <a:spcAft>
                          <a:spcPts val="0"/>
                        </a:spcAft>
                      </a:pPr>
                      <a:r>
                        <a:rPr lang="en-US" sz="1000">
                          <a:solidFill>
                            <a:srgbClr val="000000"/>
                          </a:solidFill>
                          <a:effectLst/>
                          <a:latin typeface="Calibri"/>
                          <a:ea typeface="Times New Roman"/>
                          <a:cs typeface="Times New Roman"/>
                        </a:rPr>
                        <a:t>Total fleet emissions</a:t>
                      </a:r>
                      <a:endParaRPr lang="el-GR" sz="1000">
                        <a:solidFill>
                          <a:srgbClr val="31849B"/>
                        </a:solidFill>
                        <a:effectLst/>
                        <a:latin typeface="Calibri"/>
                        <a:ea typeface="Calibri"/>
                        <a:cs typeface="Times New Roman"/>
                      </a:endParaRPr>
                    </a:p>
                  </a:txBody>
                  <a:tcPr marL="61345" marR="61345" marT="0" marB="0">
                    <a:lnL>
                      <a:noFill/>
                    </a:lnL>
                    <a:lnR>
                      <a:noFill/>
                    </a:lnR>
                    <a:lnT>
                      <a:noFill/>
                    </a:lnT>
                    <a:lnB>
                      <a:noFill/>
                    </a:lnB>
                  </a:tcPr>
                </a:tc>
                <a:tc>
                  <a:txBody>
                    <a:bodyPr/>
                    <a:lstStyle/>
                    <a:p>
                      <a:pPr algn="r">
                        <a:lnSpc>
                          <a:spcPct val="115000"/>
                        </a:lnSpc>
                        <a:spcAft>
                          <a:spcPts val="0"/>
                        </a:spcAft>
                      </a:pPr>
                      <a:r>
                        <a:rPr lang="en-US" sz="1000">
                          <a:solidFill>
                            <a:srgbClr val="000000"/>
                          </a:solidFill>
                          <a:effectLst/>
                          <a:latin typeface="Calibri"/>
                          <a:ea typeface="Times New Roman"/>
                          <a:cs typeface="Times New Roman"/>
                        </a:rPr>
                        <a:t>8.16</a:t>
                      </a:r>
                      <a:endParaRPr lang="el-GR" sz="1000">
                        <a:solidFill>
                          <a:srgbClr val="31849B"/>
                        </a:solidFill>
                        <a:effectLst/>
                        <a:latin typeface="Calibri"/>
                        <a:ea typeface="Calibri"/>
                        <a:cs typeface="Times New Roman"/>
                      </a:endParaRPr>
                    </a:p>
                  </a:txBody>
                  <a:tcPr marL="61345" marR="61345" marT="0" marB="0">
                    <a:lnL>
                      <a:noFill/>
                    </a:lnL>
                    <a:lnR>
                      <a:noFill/>
                    </a:lnR>
                    <a:lnT>
                      <a:noFill/>
                    </a:lnT>
                    <a:lnB>
                      <a:noFill/>
                    </a:lnB>
                  </a:tcPr>
                </a:tc>
                <a:tc>
                  <a:txBody>
                    <a:bodyPr/>
                    <a:lstStyle/>
                    <a:p>
                      <a:pPr algn="r">
                        <a:lnSpc>
                          <a:spcPct val="115000"/>
                        </a:lnSpc>
                        <a:spcAft>
                          <a:spcPts val="0"/>
                        </a:spcAft>
                      </a:pPr>
                      <a:r>
                        <a:rPr lang="en-US" sz="1000">
                          <a:solidFill>
                            <a:srgbClr val="000000"/>
                          </a:solidFill>
                          <a:effectLst/>
                          <a:latin typeface="Calibri"/>
                          <a:ea typeface="Times New Roman"/>
                          <a:cs typeface="Times New Roman"/>
                        </a:rPr>
                        <a:t>8.15</a:t>
                      </a:r>
                      <a:endParaRPr lang="el-GR" sz="1000">
                        <a:solidFill>
                          <a:srgbClr val="31849B"/>
                        </a:solidFill>
                        <a:effectLst/>
                        <a:latin typeface="Calibri"/>
                        <a:ea typeface="Calibri"/>
                        <a:cs typeface="Times New Roman"/>
                      </a:endParaRPr>
                    </a:p>
                  </a:txBody>
                  <a:tcPr marL="61345" marR="61345" marT="0" marB="0">
                    <a:lnL>
                      <a:noFill/>
                    </a:lnL>
                    <a:lnR>
                      <a:noFill/>
                    </a:lnR>
                    <a:lnT>
                      <a:noFill/>
                    </a:lnT>
                    <a:lnB>
                      <a:noFill/>
                    </a:lnB>
                  </a:tcPr>
                </a:tc>
                <a:tc>
                  <a:txBody>
                    <a:bodyPr/>
                    <a:lstStyle/>
                    <a:p>
                      <a:pPr algn="r">
                        <a:lnSpc>
                          <a:spcPct val="115000"/>
                        </a:lnSpc>
                        <a:spcAft>
                          <a:spcPts val="0"/>
                        </a:spcAft>
                      </a:pPr>
                      <a:r>
                        <a:rPr lang="en-US" sz="1000">
                          <a:solidFill>
                            <a:srgbClr val="000000"/>
                          </a:solidFill>
                          <a:effectLst/>
                          <a:latin typeface="Calibri"/>
                          <a:ea typeface="Times New Roman"/>
                          <a:cs typeface="Times New Roman"/>
                        </a:rPr>
                        <a:t>8.05</a:t>
                      </a:r>
                      <a:endParaRPr lang="el-GR" sz="1000">
                        <a:solidFill>
                          <a:srgbClr val="31849B"/>
                        </a:solidFill>
                        <a:effectLst/>
                        <a:latin typeface="Calibri"/>
                        <a:ea typeface="Calibri"/>
                        <a:cs typeface="Times New Roman"/>
                      </a:endParaRPr>
                    </a:p>
                  </a:txBody>
                  <a:tcPr marL="61345" marR="61345" marT="0" marB="0">
                    <a:lnL>
                      <a:noFill/>
                    </a:lnL>
                    <a:lnR>
                      <a:noFill/>
                    </a:lnR>
                    <a:lnT>
                      <a:noFill/>
                    </a:lnT>
                    <a:lnB>
                      <a:noFill/>
                    </a:lnB>
                  </a:tcPr>
                </a:tc>
                <a:tc>
                  <a:txBody>
                    <a:bodyPr/>
                    <a:lstStyle/>
                    <a:p>
                      <a:pPr algn="r">
                        <a:lnSpc>
                          <a:spcPct val="115000"/>
                        </a:lnSpc>
                        <a:spcAft>
                          <a:spcPts val="0"/>
                        </a:spcAft>
                      </a:pPr>
                      <a:r>
                        <a:rPr lang="en-US" sz="1000">
                          <a:solidFill>
                            <a:srgbClr val="000000"/>
                          </a:solidFill>
                          <a:effectLst/>
                          <a:latin typeface="Calibri"/>
                          <a:ea typeface="Times New Roman"/>
                          <a:cs typeface="Times New Roman"/>
                        </a:rPr>
                        <a:t>7.14</a:t>
                      </a:r>
                      <a:endParaRPr lang="el-GR" sz="1000">
                        <a:solidFill>
                          <a:srgbClr val="31849B"/>
                        </a:solidFill>
                        <a:effectLst/>
                        <a:latin typeface="Calibri"/>
                        <a:ea typeface="Calibri"/>
                        <a:cs typeface="Times New Roman"/>
                      </a:endParaRPr>
                    </a:p>
                  </a:txBody>
                  <a:tcPr marL="61345" marR="61345" marT="0" marB="0">
                    <a:lnL>
                      <a:noFill/>
                    </a:lnL>
                    <a:lnR>
                      <a:noFill/>
                    </a:lnR>
                    <a:lnT>
                      <a:noFill/>
                    </a:lnT>
                    <a:lnB>
                      <a:noFill/>
                    </a:lnB>
                  </a:tcPr>
                </a:tc>
                <a:tc>
                  <a:txBody>
                    <a:bodyPr/>
                    <a:lstStyle/>
                    <a:p>
                      <a:pPr algn="ctr">
                        <a:lnSpc>
                          <a:spcPct val="115000"/>
                        </a:lnSpc>
                        <a:spcAft>
                          <a:spcPts val="0"/>
                        </a:spcAft>
                      </a:pPr>
                      <a:r>
                        <a:rPr lang="en-US" sz="1000">
                          <a:solidFill>
                            <a:srgbClr val="000000"/>
                          </a:solidFill>
                          <a:effectLst/>
                          <a:latin typeface="Calibri"/>
                          <a:ea typeface="Times New Roman"/>
                          <a:cs typeface="Times New Roman"/>
                        </a:rPr>
                        <a:t>Mt CO</a:t>
                      </a:r>
                      <a:r>
                        <a:rPr lang="en-US" sz="1000" baseline="-25000">
                          <a:solidFill>
                            <a:srgbClr val="000000"/>
                          </a:solidFill>
                          <a:effectLst/>
                          <a:latin typeface="Calibri"/>
                          <a:ea typeface="Times New Roman"/>
                          <a:cs typeface="Times New Roman"/>
                        </a:rPr>
                        <a:t>2</a:t>
                      </a:r>
                      <a:r>
                        <a:rPr lang="en-US" sz="1000">
                          <a:solidFill>
                            <a:srgbClr val="000000"/>
                          </a:solidFill>
                          <a:effectLst/>
                          <a:latin typeface="Calibri"/>
                          <a:ea typeface="Times New Roman"/>
                          <a:cs typeface="Times New Roman"/>
                        </a:rPr>
                        <a:t>eq/y</a:t>
                      </a:r>
                      <a:endParaRPr lang="el-GR" sz="1000">
                        <a:solidFill>
                          <a:srgbClr val="31849B"/>
                        </a:solidFill>
                        <a:effectLst/>
                        <a:latin typeface="Calibri"/>
                        <a:ea typeface="Calibri"/>
                        <a:cs typeface="Times New Roman"/>
                      </a:endParaRPr>
                    </a:p>
                  </a:txBody>
                  <a:tcPr marL="61345" marR="61345" marT="0" marB="0">
                    <a:lnL>
                      <a:noFill/>
                    </a:lnL>
                    <a:lnR>
                      <a:noFill/>
                    </a:lnR>
                    <a:lnT>
                      <a:noFill/>
                    </a:lnT>
                    <a:lnB>
                      <a:noFill/>
                    </a:lnB>
                  </a:tcPr>
                </a:tc>
                <a:extLst>
                  <a:ext uri="{0D108BD9-81ED-4DB2-BD59-A6C34878D82A}">
                    <a16:rowId xmlns:a16="http://schemas.microsoft.com/office/drawing/2014/main" xmlns="" val="10006"/>
                  </a:ext>
                </a:extLst>
              </a:tr>
              <a:tr h="181103">
                <a:tc>
                  <a:txBody>
                    <a:bodyPr/>
                    <a:lstStyle/>
                    <a:p>
                      <a:pPr>
                        <a:lnSpc>
                          <a:spcPct val="115000"/>
                        </a:lnSpc>
                        <a:spcAft>
                          <a:spcPts val="0"/>
                        </a:spcAft>
                      </a:pPr>
                      <a:r>
                        <a:rPr lang="en-US" sz="1000" dirty="0">
                          <a:solidFill>
                            <a:srgbClr val="000000"/>
                          </a:solidFill>
                          <a:effectLst/>
                          <a:latin typeface="Calibri"/>
                          <a:ea typeface="Times New Roman"/>
                          <a:cs typeface="Times New Roman"/>
                        </a:rPr>
                        <a:t>CO</a:t>
                      </a:r>
                      <a:r>
                        <a:rPr lang="en-US" sz="1000" baseline="-25000" dirty="0">
                          <a:solidFill>
                            <a:srgbClr val="000000"/>
                          </a:solidFill>
                          <a:effectLst/>
                          <a:latin typeface="Calibri"/>
                          <a:ea typeface="Times New Roman"/>
                          <a:cs typeface="Times New Roman"/>
                        </a:rPr>
                        <a:t>2</a:t>
                      </a:r>
                      <a:r>
                        <a:rPr lang="en-US" sz="1000" dirty="0">
                          <a:solidFill>
                            <a:srgbClr val="000000"/>
                          </a:solidFill>
                          <a:effectLst/>
                          <a:latin typeface="Calibri"/>
                          <a:ea typeface="Times New Roman"/>
                          <a:cs typeface="Times New Roman"/>
                        </a:rPr>
                        <a:t> Total Emissions' Reduction (%) </a:t>
                      </a:r>
                      <a:endParaRPr lang="el-GR" sz="1000" dirty="0">
                        <a:solidFill>
                          <a:srgbClr val="31849B"/>
                        </a:solidFill>
                        <a:effectLst/>
                        <a:latin typeface="Calibri"/>
                        <a:ea typeface="Calibri"/>
                        <a:cs typeface="Times New Roman"/>
                      </a:endParaRPr>
                    </a:p>
                  </a:txBody>
                  <a:tcPr marL="61345" marR="61345" marT="0" marB="0">
                    <a:lnL>
                      <a:noFill/>
                    </a:lnL>
                    <a:lnR>
                      <a:noFill/>
                    </a:lnR>
                    <a:lnT>
                      <a:noFill/>
                    </a:lnT>
                    <a:lnB w="12700" cap="flat" cmpd="sng" algn="ctr">
                      <a:solidFill>
                        <a:srgbClr val="4BACC6"/>
                      </a:solidFill>
                      <a:prstDash val="solid"/>
                      <a:round/>
                      <a:headEnd type="none" w="med" len="med"/>
                      <a:tailEnd type="none" w="med" len="med"/>
                    </a:lnB>
                    <a:solidFill>
                      <a:srgbClr val="D2EAF1"/>
                    </a:solidFill>
                  </a:tcPr>
                </a:tc>
                <a:tc>
                  <a:txBody>
                    <a:bodyPr/>
                    <a:lstStyle/>
                    <a:p>
                      <a:pPr algn="r">
                        <a:lnSpc>
                          <a:spcPct val="115000"/>
                        </a:lnSpc>
                        <a:spcAft>
                          <a:spcPts val="0"/>
                        </a:spcAft>
                      </a:pPr>
                      <a:r>
                        <a:rPr lang="en-US" sz="1000">
                          <a:solidFill>
                            <a:srgbClr val="000000"/>
                          </a:solidFill>
                          <a:effectLst/>
                          <a:latin typeface="Calibri"/>
                          <a:ea typeface="Times New Roman"/>
                          <a:cs typeface="Times New Roman"/>
                        </a:rPr>
                        <a:t>0%</a:t>
                      </a:r>
                      <a:endParaRPr lang="el-GR" sz="1000">
                        <a:solidFill>
                          <a:srgbClr val="31849B"/>
                        </a:solidFill>
                        <a:effectLst/>
                        <a:latin typeface="Calibri"/>
                        <a:ea typeface="Calibri"/>
                        <a:cs typeface="Times New Roman"/>
                      </a:endParaRPr>
                    </a:p>
                  </a:txBody>
                  <a:tcPr marL="61345" marR="61345" marT="0" marB="0">
                    <a:lnL>
                      <a:noFill/>
                    </a:lnL>
                    <a:lnR>
                      <a:noFill/>
                    </a:lnR>
                    <a:lnT>
                      <a:noFill/>
                    </a:lnT>
                    <a:lnB w="12700" cap="flat" cmpd="sng" algn="ctr">
                      <a:solidFill>
                        <a:srgbClr val="4BACC6"/>
                      </a:solidFill>
                      <a:prstDash val="solid"/>
                      <a:round/>
                      <a:headEnd type="none" w="med" len="med"/>
                      <a:tailEnd type="none" w="med" len="med"/>
                    </a:lnB>
                    <a:solidFill>
                      <a:srgbClr val="D2EAF1"/>
                    </a:solidFill>
                  </a:tcPr>
                </a:tc>
                <a:tc>
                  <a:txBody>
                    <a:bodyPr/>
                    <a:lstStyle/>
                    <a:p>
                      <a:pPr algn="r">
                        <a:lnSpc>
                          <a:spcPct val="115000"/>
                        </a:lnSpc>
                        <a:spcAft>
                          <a:spcPts val="0"/>
                        </a:spcAft>
                      </a:pPr>
                      <a:r>
                        <a:rPr lang="en-US" sz="1000">
                          <a:solidFill>
                            <a:srgbClr val="000000"/>
                          </a:solidFill>
                          <a:effectLst/>
                          <a:latin typeface="Calibri"/>
                          <a:ea typeface="Times New Roman"/>
                          <a:cs typeface="Times New Roman"/>
                        </a:rPr>
                        <a:t>0.1%</a:t>
                      </a:r>
                      <a:endParaRPr lang="el-GR" sz="1000">
                        <a:solidFill>
                          <a:srgbClr val="31849B"/>
                        </a:solidFill>
                        <a:effectLst/>
                        <a:latin typeface="Calibri"/>
                        <a:ea typeface="Calibri"/>
                        <a:cs typeface="Times New Roman"/>
                      </a:endParaRPr>
                    </a:p>
                  </a:txBody>
                  <a:tcPr marL="61345" marR="61345" marT="0" marB="0">
                    <a:lnL>
                      <a:noFill/>
                    </a:lnL>
                    <a:lnR>
                      <a:noFill/>
                    </a:lnR>
                    <a:lnT>
                      <a:noFill/>
                    </a:lnT>
                    <a:lnB w="12700" cap="flat" cmpd="sng" algn="ctr">
                      <a:solidFill>
                        <a:srgbClr val="4BACC6"/>
                      </a:solidFill>
                      <a:prstDash val="solid"/>
                      <a:round/>
                      <a:headEnd type="none" w="med" len="med"/>
                      <a:tailEnd type="none" w="med" len="med"/>
                    </a:lnB>
                    <a:solidFill>
                      <a:srgbClr val="D2EAF1"/>
                    </a:solidFill>
                  </a:tcPr>
                </a:tc>
                <a:tc>
                  <a:txBody>
                    <a:bodyPr/>
                    <a:lstStyle/>
                    <a:p>
                      <a:pPr algn="r">
                        <a:lnSpc>
                          <a:spcPct val="115000"/>
                        </a:lnSpc>
                        <a:spcAft>
                          <a:spcPts val="0"/>
                        </a:spcAft>
                      </a:pPr>
                      <a:r>
                        <a:rPr lang="en-US" sz="1000">
                          <a:solidFill>
                            <a:srgbClr val="000000"/>
                          </a:solidFill>
                          <a:effectLst/>
                          <a:latin typeface="Calibri"/>
                          <a:ea typeface="Times New Roman"/>
                          <a:cs typeface="Times New Roman"/>
                        </a:rPr>
                        <a:t>1.3%</a:t>
                      </a:r>
                      <a:endParaRPr lang="el-GR" sz="1000">
                        <a:solidFill>
                          <a:srgbClr val="31849B"/>
                        </a:solidFill>
                        <a:effectLst/>
                        <a:latin typeface="Calibri"/>
                        <a:ea typeface="Calibri"/>
                        <a:cs typeface="Times New Roman"/>
                      </a:endParaRPr>
                    </a:p>
                  </a:txBody>
                  <a:tcPr marL="61345" marR="61345" marT="0" marB="0">
                    <a:lnL>
                      <a:noFill/>
                    </a:lnL>
                    <a:lnR>
                      <a:noFill/>
                    </a:lnR>
                    <a:lnT>
                      <a:noFill/>
                    </a:lnT>
                    <a:lnB w="12700" cap="flat" cmpd="sng" algn="ctr">
                      <a:solidFill>
                        <a:srgbClr val="4BACC6"/>
                      </a:solidFill>
                      <a:prstDash val="solid"/>
                      <a:round/>
                      <a:headEnd type="none" w="med" len="med"/>
                      <a:tailEnd type="none" w="med" len="med"/>
                    </a:lnB>
                    <a:solidFill>
                      <a:srgbClr val="D2EAF1"/>
                    </a:solidFill>
                  </a:tcPr>
                </a:tc>
                <a:tc>
                  <a:txBody>
                    <a:bodyPr/>
                    <a:lstStyle/>
                    <a:p>
                      <a:pPr algn="r">
                        <a:lnSpc>
                          <a:spcPct val="115000"/>
                        </a:lnSpc>
                        <a:spcAft>
                          <a:spcPts val="0"/>
                        </a:spcAft>
                      </a:pPr>
                      <a:r>
                        <a:rPr lang="en-US" sz="1000">
                          <a:solidFill>
                            <a:srgbClr val="000000"/>
                          </a:solidFill>
                          <a:effectLst/>
                          <a:latin typeface="Calibri"/>
                          <a:ea typeface="Times New Roman"/>
                          <a:cs typeface="Times New Roman"/>
                        </a:rPr>
                        <a:t>12.5%</a:t>
                      </a:r>
                      <a:endParaRPr lang="el-GR" sz="1000">
                        <a:solidFill>
                          <a:srgbClr val="31849B"/>
                        </a:solidFill>
                        <a:effectLst/>
                        <a:latin typeface="Calibri"/>
                        <a:ea typeface="Calibri"/>
                        <a:cs typeface="Times New Roman"/>
                      </a:endParaRPr>
                    </a:p>
                  </a:txBody>
                  <a:tcPr marL="61345" marR="61345" marT="0" marB="0">
                    <a:lnL>
                      <a:noFill/>
                    </a:lnL>
                    <a:lnR>
                      <a:noFill/>
                    </a:lnR>
                    <a:lnT>
                      <a:noFill/>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en-US" sz="1000" dirty="0">
                          <a:solidFill>
                            <a:srgbClr val="000000"/>
                          </a:solidFill>
                          <a:effectLst/>
                          <a:latin typeface="Calibri"/>
                          <a:ea typeface="Times New Roman"/>
                          <a:cs typeface="Times New Roman"/>
                        </a:rPr>
                        <a:t>%</a:t>
                      </a:r>
                      <a:endParaRPr lang="el-GR" sz="1000" dirty="0">
                        <a:solidFill>
                          <a:srgbClr val="31849B"/>
                        </a:solidFill>
                        <a:effectLst/>
                        <a:latin typeface="Calibri"/>
                        <a:ea typeface="Calibri"/>
                        <a:cs typeface="Times New Roman"/>
                      </a:endParaRPr>
                    </a:p>
                  </a:txBody>
                  <a:tcPr marL="61345" marR="61345" marT="0" marB="0">
                    <a:lnL>
                      <a:noFill/>
                    </a:lnL>
                    <a:lnR>
                      <a:noFill/>
                    </a:lnR>
                    <a:lnT>
                      <a:noFill/>
                    </a:lnT>
                    <a:lnB w="12700" cap="flat" cmpd="sng" algn="ctr">
                      <a:solidFill>
                        <a:srgbClr val="4BACC6"/>
                      </a:solidFill>
                      <a:prstDash val="solid"/>
                      <a:round/>
                      <a:headEnd type="none" w="med" len="med"/>
                      <a:tailEnd type="none" w="med" len="med"/>
                    </a:lnB>
                    <a:solidFill>
                      <a:srgbClr val="D2EAF1"/>
                    </a:solidFill>
                  </a:tcPr>
                </a:tc>
                <a:extLst>
                  <a:ext uri="{0D108BD9-81ED-4DB2-BD59-A6C34878D82A}">
                    <a16:rowId xmlns:a16="http://schemas.microsoft.com/office/drawing/2014/main" xmlns="" val="10007"/>
                  </a:ext>
                </a:extLst>
              </a:tr>
            </a:tbl>
          </a:graphicData>
        </a:graphic>
      </p:graphicFrame>
      <p:sp>
        <p:nvSpPr>
          <p:cNvPr id="4" name="Θέση αριθμού διαφάνειας 3"/>
          <p:cNvSpPr>
            <a:spLocks noGrp="1"/>
          </p:cNvSpPr>
          <p:nvPr>
            <p:ph type="sldNum" sz="quarter" idx="12"/>
          </p:nvPr>
        </p:nvSpPr>
        <p:spPr/>
        <p:txBody>
          <a:bodyPr/>
          <a:lstStyle/>
          <a:p>
            <a:pPr>
              <a:defRPr/>
            </a:pPr>
            <a:fld id="{66104D78-F6E6-4B32-B053-AF62608BD92B}" type="slidenum">
              <a:rPr lang="en-US" altLang="el-GR" smtClean="0">
                <a:solidFill>
                  <a:srgbClr val="000000"/>
                </a:solidFill>
              </a:rPr>
              <a:pPr>
                <a:defRPr/>
              </a:pPr>
              <a:t>15</a:t>
            </a:fld>
            <a:endParaRPr lang="en-US" altLang="el-GR">
              <a:solidFill>
                <a:srgbClr val="000000"/>
              </a:solidFill>
            </a:endParaRPr>
          </a:p>
        </p:txBody>
      </p:sp>
      <p:graphicFrame>
        <p:nvGraphicFramePr>
          <p:cNvPr id="10" name="Πίνακας 9"/>
          <p:cNvGraphicFramePr>
            <a:graphicFrameLocks noGrp="1"/>
          </p:cNvGraphicFramePr>
          <p:nvPr>
            <p:extLst>
              <p:ext uri="{D42A27DB-BD31-4B8C-83A1-F6EECF244321}">
                <p14:modId xmlns:p14="http://schemas.microsoft.com/office/powerpoint/2010/main" xmlns="" val="3655740477"/>
              </p:ext>
            </p:extLst>
          </p:nvPr>
        </p:nvGraphicFramePr>
        <p:xfrm>
          <a:off x="467544" y="1484782"/>
          <a:ext cx="7992889" cy="1368155"/>
        </p:xfrm>
        <a:graphic>
          <a:graphicData uri="http://schemas.openxmlformats.org/drawingml/2006/table">
            <a:tbl>
              <a:tblPr firstRow="1" firstCol="1" bandRow="1"/>
              <a:tblGrid>
                <a:gridCol w="3045549">
                  <a:extLst>
                    <a:ext uri="{9D8B030D-6E8A-4147-A177-3AD203B41FA5}">
                      <a16:colId xmlns:a16="http://schemas.microsoft.com/office/drawing/2014/main" xmlns="" val="20000"/>
                    </a:ext>
                  </a:extLst>
                </a:gridCol>
                <a:gridCol w="1783656">
                  <a:extLst>
                    <a:ext uri="{9D8B030D-6E8A-4147-A177-3AD203B41FA5}">
                      <a16:colId xmlns:a16="http://schemas.microsoft.com/office/drawing/2014/main" xmlns="" val="20001"/>
                    </a:ext>
                  </a:extLst>
                </a:gridCol>
                <a:gridCol w="1890156">
                  <a:extLst>
                    <a:ext uri="{9D8B030D-6E8A-4147-A177-3AD203B41FA5}">
                      <a16:colId xmlns:a16="http://schemas.microsoft.com/office/drawing/2014/main" xmlns="" val="20002"/>
                    </a:ext>
                  </a:extLst>
                </a:gridCol>
                <a:gridCol w="1273528">
                  <a:extLst>
                    <a:ext uri="{9D8B030D-6E8A-4147-A177-3AD203B41FA5}">
                      <a16:colId xmlns:a16="http://schemas.microsoft.com/office/drawing/2014/main" xmlns="" val="20003"/>
                    </a:ext>
                  </a:extLst>
                </a:gridCol>
              </a:tblGrid>
              <a:tr h="273631">
                <a:tc>
                  <a:txBody>
                    <a:bodyPr/>
                    <a:lstStyle/>
                    <a:p>
                      <a:endParaRPr lang="el-GR" sz="1100" dirty="0">
                        <a:solidFill>
                          <a:srgbClr val="31849B"/>
                        </a:solidFill>
                        <a:effectLst/>
                        <a:latin typeface="Calibri"/>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1100" b="1" dirty="0">
                          <a:solidFill>
                            <a:srgbClr val="000000"/>
                          </a:solidFill>
                          <a:effectLst/>
                          <a:latin typeface="Calibri"/>
                          <a:ea typeface="Times New Roman"/>
                          <a:cs typeface="Times New Roman"/>
                        </a:rPr>
                        <a:t>Petrol Passenger Cars</a:t>
                      </a:r>
                      <a:endParaRPr lang="el-GR" sz="1100" dirty="0">
                        <a:solidFill>
                          <a:srgbClr val="31849B"/>
                        </a:solidFill>
                        <a:effectLst/>
                        <a:latin typeface="Calibri"/>
                        <a:ea typeface="Calibri"/>
                        <a:cs typeface="Times New Roman"/>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effectLst/>
                          <a:latin typeface="Calibri"/>
                          <a:ea typeface="Times New Roman"/>
                          <a:cs typeface="Times New Roman"/>
                        </a:rPr>
                        <a:t>Diesel Passenger Cars</a:t>
                      </a:r>
                      <a:endParaRPr lang="el-GR" sz="1100">
                        <a:solidFill>
                          <a:srgbClr val="31849B"/>
                        </a:solidFill>
                        <a:effectLst/>
                        <a:latin typeface="Calibri"/>
                        <a:ea typeface="Calibri"/>
                        <a:cs typeface="Times New Roman"/>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effectLst/>
                          <a:latin typeface="Calibri"/>
                          <a:ea typeface="Times New Roman"/>
                          <a:cs typeface="Times New Roman"/>
                        </a:rPr>
                        <a:t>Units</a:t>
                      </a:r>
                      <a:endParaRPr lang="el-GR" sz="1100">
                        <a:solidFill>
                          <a:srgbClr val="31849B"/>
                        </a:solidFill>
                        <a:effectLst/>
                        <a:latin typeface="Calibri"/>
                        <a:ea typeface="Calibri"/>
                        <a:cs typeface="Times New Roman"/>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extLst>
                  <a:ext uri="{0D108BD9-81ED-4DB2-BD59-A6C34878D82A}">
                    <a16:rowId xmlns:a16="http://schemas.microsoft.com/office/drawing/2014/main" xmlns="" val="10000"/>
                  </a:ext>
                </a:extLst>
              </a:tr>
              <a:tr h="273631">
                <a:tc>
                  <a:txBody>
                    <a:bodyPr/>
                    <a:lstStyle/>
                    <a:p>
                      <a:pPr>
                        <a:lnSpc>
                          <a:spcPct val="115000"/>
                        </a:lnSpc>
                        <a:spcAft>
                          <a:spcPts val="0"/>
                        </a:spcAft>
                      </a:pPr>
                      <a:r>
                        <a:rPr lang="en-US" sz="1100" b="1">
                          <a:solidFill>
                            <a:srgbClr val="000000"/>
                          </a:solidFill>
                          <a:effectLst/>
                          <a:latin typeface="Calibri"/>
                          <a:ea typeface="Times New Roman"/>
                          <a:cs typeface="Times New Roman"/>
                        </a:rPr>
                        <a:t>Annual Consumption / vehicle</a:t>
                      </a:r>
                      <a:endParaRPr lang="el-GR" sz="1100">
                        <a:solidFill>
                          <a:srgbClr val="31849B"/>
                        </a:solidFill>
                        <a:effectLst/>
                        <a:latin typeface="Calibri"/>
                        <a:ea typeface="Calibri"/>
                        <a:cs typeface="Times New Roman"/>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1100">
                          <a:solidFill>
                            <a:srgbClr val="000000"/>
                          </a:solidFill>
                          <a:effectLst/>
                          <a:latin typeface="Calibri"/>
                          <a:ea typeface="Times New Roman"/>
                          <a:cs typeface="Times New Roman"/>
                        </a:rPr>
                        <a:t>671.9762</a:t>
                      </a:r>
                      <a:endParaRPr lang="el-GR" sz="1100">
                        <a:solidFill>
                          <a:srgbClr val="31849B"/>
                        </a:solidFill>
                        <a:effectLst/>
                        <a:latin typeface="Calibri"/>
                        <a:ea typeface="Calibri"/>
                        <a:cs typeface="Times New Roman"/>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1100">
                          <a:solidFill>
                            <a:srgbClr val="000000"/>
                          </a:solidFill>
                          <a:effectLst/>
                          <a:latin typeface="Calibri"/>
                          <a:ea typeface="Times New Roman"/>
                          <a:cs typeface="Times New Roman"/>
                        </a:rPr>
                        <a:t>498.563 </a:t>
                      </a:r>
                      <a:r>
                        <a:rPr lang="en-US" sz="1100" baseline="30000">
                          <a:solidFill>
                            <a:srgbClr val="000000"/>
                          </a:solidFill>
                          <a:effectLst/>
                          <a:latin typeface="Calibri"/>
                          <a:ea typeface="Times New Roman"/>
                          <a:cs typeface="Times New Roman"/>
                        </a:rPr>
                        <a:t>2</a:t>
                      </a:r>
                      <a:endParaRPr lang="el-GR" sz="1100">
                        <a:solidFill>
                          <a:srgbClr val="31849B"/>
                        </a:solidFill>
                        <a:effectLst/>
                        <a:latin typeface="Calibri"/>
                        <a:ea typeface="Calibri"/>
                        <a:cs typeface="Times New Roman"/>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1100" dirty="0">
                          <a:solidFill>
                            <a:srgbClr val="000000"/>
                          </a:solidFill>
                          <a:effectLst/>
                          <a:latin typeface="Calibri"/>
                          <a:ea typeface="Times New Roman"/>
                          <a:cs typeface="Times New Roman"/>
                        </a:rPr>
                        <a:t>Liters</a:t>
                      </a:r>
                      <a:endParaRPr lang="el-GR" sz="1100" dirty="0">
                        <a:solidFill>
                          <a:srgbClr val="31849B"/>
                        </a:solidFill>
                        <a:effectLst/>
                        <a:latin typeface="Calibri"/>
                        <a:ea typeface="Calibri"/>
                        <a:cs typeface="Times New Roman"/>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a:noFill/>
                    </a:lnB>
                    <a:solidFill>
                      <a:srgbClr val="D2EAF1"/>
                    </a:solidFill>
                  </a:tcPr>
                </a:tc>
                <a:extLst>
                  <a:ext uri="{0D108BD9-81ED-4DB2-BD59-A6C34878D82A}">
                    <a16:rowId xmlns:a16="http://schemas.microsoft.com/office/drawing/2014/main" xmlns="" val="10001"/>
                  </a:ext>
                </a:extLst>
              </a:tr>
              <a:tr h="273631">
                <a:tc>
                  <a:txBody>
                    <a:bodyPr/>
                    <a:lstStyle/>
                    <a:p>
                      <a:pPr>
                        <a:lnSpc>
                          <a:spcPct val="115000"/>
                        </a:lnSpc>
                        <a:spcAft>
                          <a:spcPts val="0"/>
                        </a:spcAft>
                      </a:pPr>
                      <a:r>
                        <a:rPr lang="en-US" sz="1100" b="1">
                          <a:solidFill>
                            <a:srgbClr val="000000"/>
                          </a:solidFill>
                          <a:effectLst/>
                          <a:latin typeface="Calibri"/>
                          <a:ea typeface="Times New Roman"/>
                          <a:cs typeface="Times New Roman"/>
                        </a:rPr>
                        <a:t>Combustion CO</a:t>
                      </a:r>
                      <a:r>
                        <a:rPr lang="en-US" sz="1100" b="1" baseline="-25000">
                          <a:solidFill>
                            <a:srgbClr val="000000"/>
                          </a:solidFill>
                          <a:effectLst/>
                          <a:latin typeface="Calibri"/>
                          <a:ea typeface="Times New Roman"/>
                          <a:cs typeface="Times New Roman"/>
                        </a:rPr>
                        <a:t>2</a:t>
                      </a:r>
                      <a:r>
                        <a:rPr lang="en-US" sz="1100" b="1">
                          <a:solidFill>
                            <a:srgbClr val="000000"/>
                          </a:solidFill>
                          <a:effectLst/>
                          <a:latin typeface="Calibri"/>
                          <a:ea typeface="Times New Roman"/>
                          <a:cs typeface="Times New Roman"/>
                        </a:rPr>
                        <a:t> Emissions / liter</a:t>
                      </a:r>
                      <a:r>
                        <a:rPr lang="en-US" sz="1100" baseline="30000">
                          <a:solidFill>
                            <a:srgbClr val="000000"/>
                          </a:solidFill>
                          <a:effectLst/>
                          <a:latin typeface="Calibri"/>
                          <a:ea typeface="Times New Roman"/>
                          <a:cs typeface="Times New Roman"/>
                        </a:rPr>
                        <a:t>1</a:t>
                      </a:r>
                      <a:endParaRPr lang="el-GR" sz="1100">
                        <a:solidFill>
                          <a:srgbClr val="31849B"/>
                        </a:solidFill>
                        <a:effectLst/>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n-US" sz="1100">
                          <a:solidFill>
                            <a:srgbClr val="000000"/>
                          </a:solidFill>
                          <a:effectLst/>
                          <a:latin typeface="Calibri"/>
                          <a:ea typeface="Times New Roman"/>
                          <a:cs typeface="Times New Roman"/>
                        </a:rPr>
                        <a:t>2.39</a:t>
                      </a:r>
                      <a:endParaRPr lang="el-GR" sz="1100">
                        <a:solidFill>
                          <a:srgbClr val="31849B"/>
                        </a:solidFill>
                        <a:effectLst/>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n-US" sz="1100">
                          <a:solidFill>
                            <a:srgbClr val="000000"/>
                          </a:solidFill>
                          <a:effectLst/>
                          <a:latin typeface="Calibri"/>
                          <a:ea typeface="Times New Roman"/>
                          <a:cs typeface="Times New Roman"/>
                        </a:rPr>
                        <a:t>2.67</a:t>
                      </a:r>
                      <a:endParaRPr lang="el-GR" sz="1100">
                        <a:solidFill>
                          <a:srgbClr val="31849B"/>
                        </a:solidFill>
                        <a:effectLst/>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n-US" sz="1100">
                          <a:solidFill>
                            <a:srgbClr val="000000"/>
                          </a:solidFill>
                          <a:effectLst/>
                          <a:latin typeface="Calibri"/>
                          <a:ea typeface="Times New Roman"/>
                          <a:cs typeface="Times New Roman"/>
                        </a:rPr>
                        <a:t>CO</a:t>
                      </a:r>
                      <a:r>
                        <a:rPr lang="en-US" sz="1100" baseline="-25000">
                          <a:solidFill>
                            <a:srgbClr val="000000"/>
                          </a:solidFill>
                          <a:effectLst/>
                          <a:latin typeface="Calibri"/>
                          <a:ea typeface="Times New Roman"/>
                          <a:cs typeface="Times New Roman"/>
                        </a:rPr>
                        <a:t>2</a:t>
                      </a:r>
                      <a:r>
                        <a:rPr lang="en-US" sz="1100">
                          <a:solidFill>
                            <a:srgbClr val="000000"/>
                          </a:solidFill>
                          <a:effectLst/>
                          <a:latin typeface="Calibri"/>
                          <a:ea typeface="Times New Roman"/>
                          <a:cs typeface="Times New Roman"/>
                        </a:rPr>
                        <a:t> kg/l</a:t>
                      </a:r>
                      <a:endParaRPr lang="el-GR" sz="1100">
                        <a:solidFill>
                          <a:srgbClr val="31849B"/>
                        </a:solidFill>
                        <a:effectLst/>
                        <a:latin typeface="Calibri"/>
                        <a:ea typeface="Calibri"/>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xmlns="" val="10002"/>
                  </a:ext>
                </a:extLst>
              </a:tr>
              <a:tr h="273631">
                <a:tc>
                  <a:txBody>
                    <a:bodyPr/>
                    <a:lstStyle/>
                    <a:p>
                      <a:pPr>
                        <a:lnSpc>
                          <a:spcPct val="115000"/>
                        </a:lnSpc>
                        <a:spcAft>
                          <a:spcPts val="0"/>
                        </a:spcAft>
                      </a:pPr>
                      <a:r>
                        <a:rPr lang="en-US" sz="1100" b="1">
                          <a:solidFill>
                            <a:srgbClr val="000000"/>
                          </a:solidFill>
                          <a:effectLst/>
                          <a:latin typeface="Calibri"/>
                          <a:ea typeface="Times New Roman"/>
                          <a:cs typeface="Times New Roman"/>
                        </a:rPr>
                        <a:t>Annual CO</a:t>
                      </a:r>
                      <a:r>
                        <a:rPr lang="en-US" sz="1100" b="1" baseline="-25000">
                          <a:solidFill>
                            <a:srgbClr val="000000"/>
                          </a:solidFill>
                          <a:effectLst/>
                          <a:latin typeface="Calibri"/>
                          <a:ea typeface="Times New Roman"/>
                          <a:cs typeface="Times New Roman"/>
                        </a:rPr>
                        <a:t>2</a:t>
                      </a:r>
                      <a:r>
                        <a:rPr lang="en-US" sz="1100" b="1">
                          <a:solidFill>
                            <a:srgbClr val="000000"/>
                          </a:solidFill>
                          <a:effectLst/>
                          <a:latin typeface="Calibri"/>
                          <a:ea typeface="Times New Roman"/>
                          <a:cs typeface="Times New Roman"/>
                        </a:rPr>
                        <a:t> Emissions / vehicle</a:t>
                      </a:r>
                      <a:endParaRPr lang="el-GR" sz="1100">
                        <a:solidFill>
                          <a:srgbClr val="31849B"/>
                        </a:solidFill>
                        <a:effectLst/>
                        <a:latin typeface="Calibri"/>
                        <a:ea typeface="Calibri"/>
                        <a:cs typeface="Times New Roman"/>
                      </a:endParaRPr>
                    </a:p>
                  </a:txBody>
                  <a:tcPr marL="68580" marR="68580" marT="0" marB="0" anchor="ctr">
                    <a:lnL>
                      <a:noFill/>
                    </a:lnL>
                    <a:lnR>
                      <a:noFill/>
                    </a:lnR>
                    <a:lnT>
                      <a:noFill/>
                    </a:lnT>
                    <a:lnB>
                      <a:noFill/>
                    </a:lnB>
                    <a:solidFill>
                      <a:srgbClr val="D2EAF1"/>
                    </a:solidFill>
                  </a:tcPr>
                </a:tc>
                <a:tc>
                  <a:txBody>
                    <a:bodyPr/>
                    <a:lstStyle/>
                    <a:p>
                      <a:pPr algn="ctr">
                        <a:lnSpc>
                          <a:spcPct val="115000"/>
                        </a:lnSpc>
                        <a:spcAft>
                          <a:spcPts val="0"/>
                        </a:spcAft>
                      </a:pPr>
                      <a:r>
                        <a:rPr lang="en-US" sz="1100" dirty="0">
                          <a:solidFill>
                            <a:srgbClr val="000000"/>
                          </a:solidFill>
                          <a:effectLst/>
                          <a:latin typeface="Calibri"/>
                          <a:ea typeface="Times New Roman"/>
                          <a:cs typeface="Times New Roman"/>
                        </a:rPr>
                        <a:t>1606.023</a:t>
                      </a:r>
                      <a:endParaRPr lang="el-GR" sz="1100" dirty="0">
                        <a:solidFill>
                          <a:srgbClr val="31849B"/>
                        </a:solidFill>
                        <a:effectLst/>
                        <a:latin typeface="Calibri"/>
                        <a:ea typeface="Calibri"/>
                        <a:cs typeface="Times New Roman"/>
                      </a:endParaRPr>
                    </a:p>
                  </a:txBody>
                  <a:tcPr marL="68580" marR="68580" marT="0" marB="0" anchor="ctr">
                    <a:lnL>
                      <a:noFill/>
                    </a:lnL>
                    <a:lnR>
                      <a:noFill/>
                    </a:lnR>
                    <a:lnT>
                      <a:noFill/>
                    </a:lnT>
                    <a:lnB>
                      <a:noFill/>
                    </a:lnB>
                    <a:solidFill>
                      <a:srgbClr val="D2EAF1"/>
                    </a:solidFill>
                  </a:tcPr>
                </a:tc>
                <a:tc>
                  <a:txBody>
                    <a:bodyPr/>
                    <a:lstStyle/>
                    <a:p>
                      <a:pPr algn="ctr">
                        <a:lnSpc>
                          <a:spcPct val="115000"/>
                        </a:lnSpc>
                        <a:spcAft>
                          <a:spcPts val="0"/>
                        </a:spcAft>
                      </a:pPr>
                      <a:r>
                        <a:rPr lang="en-US" sz="1100">
                          <a:solidFill>
                            <a:srgbClr val="000000"/>
                          </a:solidFill>
                          <a:effectLst/>
                          <a:latin typeface="Calibri"/>
                          <a:ea typeface="Times New Roman"/>
                          <a:cs typeface="Times New Roman"/>
                        </a:rPr>
                        <a:t>1331.163</a:t>
                      </a:r>
                      <a:endParaRPr lang="el-GR" sz="1100">
                        <a:solidFill>
                          <a:srgbClr val="31849B"/>
                        </a:solidFill>
                        <a:effectLst/>
                        <a:latin typeface="Calibri"/>
                        <a:ea typeface="Calibri"/>
                        <a:cs typeface="Times New Roman"/>
                      </a:endParaRPr>
                    </a:p>
                  </a:txBody>
                  <a:tcPr marL="68580" marR="68580" marT="0" marB="0" anchor="ctr">
                    <a:lnL>
                      <a:noFill/>
                    </a:lnL>
                    <a:lnR>
                      <a:noFill/>
                    </a:lnR>
                    <a:lnT>
                      <a:noFill/>
                    </a:lnT>
                    <a:lnB>
                      <a:noFill/>
                    </a:lnB>
                    <a:solidFill>
                      <a:srgbClr val="D2EAF1"/>
                    </a:solidFill>
                  </a:tcPr>
                </a:tc>
                <a:tc>
                  <a:txBody>
                    <a:bodyPr/>
                    <a:lstStyle/>
                    <a:p>
                      <a:pPr algn="ctr">
                        <a:lnSpc>
                          <a:spcPct val="115000"/>
                        </a:lnSpc>
                        <a:spcAft>
                          <a:spcPts val="0"/>
                        </a:spcAft>
                      </a:pPr>
                      <a:r>
                        <a:rPr lang="en-US" sz="1100">
                          <a:solidFill>
                            <a:srgbClr val="000000"/>
                          </a:solidFill>
                          <a:effectLst/>
                          <a:latin typeface="Calibri"/>
                          <a:ea typeface="Times New Roman"/>
                          <a:cs typeface="Times New Roman"/>
                        </a:rPr>
                        <a:t>CO</a:t>
                      </a:r>
                      <a:r>
                        <a:rPr lang="en-US" sz="1100" baseline="-25000">
                          <a:solidFill>
                            <a:srgbClr val="000000"/>
                          </a:solidFill>
                          <a:effectLst/>
                          <a:latin typeface="Calibri"/>
                          <a:ea typeface="Times New Roman"/>
                          <a:cs typeface="Times New Roman"/>
                        </a:rPr>
                        <a:t>2</a:t>
                      </a:r>
                      <a:r>
                        <a:rPr lang="en-US" sz="1100">
                          <a:solidFill>
                            <a:srgbClr val="000000"/>
                          </a:solidFill>
                          <a:effectLst/>
                          <a:latin typeface="Calibri"/>
                          <a:ea typeface="Times New Roman"/>
                          <a:cs typeface="Times New Roman"/>
                        </a:rPr>
                        <a:t> kg</a:t>
                      </a:r>
                      <a:endParaRPr lang="el-GR" sz="1100">
                        <a:solidFill>
                          <a:srgbClr val="31849B"/>
                        </a:solidFill>
                        <a:effectLst/>
                        <a:latin typeface="Calibri"/>
                        <a:ea typeface="Calibri"/>
                        <a:cs typeface="Times New Roman"/>
                      </a:endParaRPr>
                    </a:p>
                  </a:txBody>
                  <a:tcPr marL="68580" marR="68580" marT="0" marB="0" anchor="ctr">
                    <a:lnL>
                      <a:noFill/>
                    </a:lnL>
                    <a:lnR>
                      <a:noFill/>
                    </a:lnR>
                    <a:lnT>
                      <a:noFill/>
                    </a:lnT>
                    <a:lnB>
                      <a:noFill/>
                    </a:lnB>
                    <a:solidFill>
                      <a:srgbClr val="D2EAF1"/>
                    </a:solidFill>
                  </a:tcPr>
                </a:tc>
                <a:extLst>
                  <a:ext uri="{0D108BD9-81ED-4DB2-BD59-A6C34878D82A}">
                    <a16:rowId xmlns:a16="http://schemas.microsoft.com/office/drawing/2014/main" xmlns="" val="10003"/>
                  </a:ext>
                </a:extLst>
              </a:tr>
              <a:tr h="273631">
                <a:tc>
                  <a:txBody>
                    <a:bodyPr/>
                    <a:lstStyle/>
                    <a:p>
                      <a:pPr>
                        <a:lnSpc>
                          <a:spcPct val="115000"/>
                        </a:lnSpc>
                        <a:spcAft>
                          <a:spcPts val="0"/>
                        </a:spcAft>
                      </a:pPr>
                      <a:r>
                        <a:rPr lang="en-US" sz="1100" b="1" dirty="0">
                          <a:solidFill>
                            <a:srgbClr val="000000"/>
                          </a:solidFill>
                          <a:effectLst/>
                          <a:latin typeface="Calibri"/>
                          <a:ea typeface="Times New Roman"/>
                          <a:cs typeface="Times New Roman"/>
                        </a:rPr>
                        <a:t>Total passenger fleet emissions</a:t>
                      </a:r>
                      <a:endParaRPr lang="el-GR" sz="1100" dirty="0">
                        <a:solidFill>
                          <a:srgbClr val="31849B"/>
                        </a:solidFill>
                        <a:effectLst/>
                        <a:latin typeface="Calibri"/>
                        <a:ea typeface="Calibri"/>
                        <a:cs typeface="Times New Roman"/>
                      </a:endParaRP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1100">
                          <a:solidFill>
                            <a:srgbClr val="000000"/>
                          </a:solidFill>
                          <a:effectLst/>
                          <a:latin typeface="Calibri"/>
                          <a:ea typeface="Times New Roman"/>
                          <a:cs typeface="Times New Roman"/>
                        </a:rPr>
                        <a:t>7.939</a:t>
                      </a:r>
                      <a:endParaRPr lang="el-GR" sz="1100">
                        <a:solidFill>
                          <a:srgbClr val="31849B"/>
                        </a:solidFill>
                        <a:effectLst/>
                        <a:latin typeface="Calibri"/>
                        <a:ea typeface="Calibri"/>
                        <a:cs typeface="Times New Roman"/>
                      </a:endParaRP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1100" dirty="0">
                          <a:solidFill>
                            <a:srgbClr val="000000"/>
                          </a:solidFill>
                          <a:effectLst/>
                          <a:latin typeface="Calibri"/>
                          <a:ea typeface="Times New Roman"/>
                          <a:cs typeface="Times New Roman"/>
                        </a:rPr>
                        <a:t>0.218</a:t>
                      </a:r>
                      <a:endParaRPr lang="el-GR" sz="1100" dirty="0">
                        <a:solidFill>
                          <a:srgbClr val="31849B"/>
                        </a:solidFill>
                        <a:effectLst/>
                        <a:latin typeface="Calibri"/>
                        <a:ea typeface="Calibri"/>
                        <a:cs typeface="Times New Roman"/>
                      </a:endParaRP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1100" dirty="0">
                          <a:solidFill>
                            <a:srgbClr val="000000"/>
                          </a:solidFill>
                          <a:effectLst/>
                          <a:latin typeface="Calibri"/>
                          <a:ea typeface="Times New Roman"/>
                          <a:cs typeface="Times New Roman"/>
                        </a:rPr>
                        <a:t> Mt </a:t>
                      </a:r>
                      <a:r>
                        <a:rPr lang="en-US" sz="1100" dirty="0" err="1">
                          <a:solidFill>
                            <a:srgbClr val="000000"/>
                          </a:solidFill>
                          <a:effectLst/>
                          <a:latin typeface="Calibri"/>
                          <a:ea typeface="Times New Roman"/>
                          <a:cs typeface="Times New Roman"/>
                        </a:rPr>
                        <a:t>COeq</a:t>
                      </a:r>
                      <a:endParaRPr lang="el-GR" sz="1100" dirty="0">
                        <a:solidFill>
                          <a:srgbClr val="31849B"/>
                        </a:solidFill>
                        <a:effectLst/>
                        <a:latin typeface="Calibri"/>
                        <a:ea typeface="Calibri"/>
                        <a:cs typeface="Times New Roman"/>
                      </a:endParaRP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13" name="Θέση περιεχομένου 2"/>
          <p:cNvSpPr txBox="1">
            <a:spLocks/>
          </p:cNvSpPr>
          <p:nvPr/>
        </p:nvSpPr>
        <p:spPr bwMode="auto">
          <a:xfrm>
            <a:off x="457200" y="4797152"/>
            <a:ext cx="8229600" cy="1477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a:lstStyle>
          <a:p>
            <a:r>
              <a:rPr lang="en-US" sz="1600" dirty="0"/>
              <a:t>The total emission resulting from the use of passenger cars are estimated to be 8.16 million tons of CO</a:t>
            </a:r>
            <a:r>
              <a:rPr lang="en-US" sz="1600" baseline="-25000" dirty="0"/>
              <a:t>2</a:t>
            </a:r>
            <a:r>
              <a:rPr lang="en-US" sz="1600" dirty="0"/>
              <a:t> equivalent, (48.9% of transport activity, 2015)</a:t>
            </a:r>
          </a:p>
          <a:p>
            <a:r>
              <a:rPr lang="en-US" sz="1600" dirty="0"/>
              <a:t>Substituting the older segment of the passenger car fleet with EVs: </a:t>
            </a:r>
          </a:p>
          <a:p>
            <a:pPr lvl="1"/>
            <a:r>
              <a:rPr lang="en-US" sz="1600" dirty="0"/>
              <a:t>Tailpipe emissions of the total country’s fleet to reduce about 2.3% of tailpipe emission reduction (0.17 MtCO</a:t>
            </a:r>
            <a:r>
              <a:rPr lang="en-US" sz="1600" baseline="-25000" dirty="0"/>
              <a:t>2</a:t>
            </a:r>
            <a:r>
              <a:rPr lang="en-US" sz="1600" dirty="0"/>
              <a:t>eq) for substitution of the 100 thousand most carbon intensive cars with EVs, while substituting the 1 million most carbon intensive passenger Cars with EVs will result to 21.9% of tailpipe emissions</a:t>
            </a:r>
            <a:endParaRPr lang="el-GR" sz="1600" dirty="0"/>
          </a:p>
        </p:txBody>
      </p:sp>
      <p:pic>
        <p:nvPicPr>
          <p:cNvPr id="14" name="Picture 1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59688"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85194595"/>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a:t>Decarbonization of Greece’s On-road</a:t>
            </a:r>
            <a:br>
              <a:rPr lang="en-US" dirty="0"/>
            </a:br>
            <a:r>
              <a:rPr lang="en-US" dirty="0"/>
              <a:t> Transport and Indirect On-road Carbon Emissions</a:t>
            </a:r>
            <a:endParaRPr lang="el-GR" dirty="0"/>
          </a:p>
        </p:txBody>
      </p:sp>
      <p:sp>
        <p:nvSpPr>
          <p:cNvPr id="3" name="Θέση περιεχομένου 2"/>
          <p:cNvSpPr>
            <a:spLocks noGrp="1"/>
          </p:cNvSpPr>
          <p:nvPr>
            <p:ph idx="1"/>
          </p:nvPr>
        </p:nvSpPr>
        <p:spPr>
          <a:xfrm>
            <a:off x="371070" y="1493912"/>
            <a:ext cx="2890664" cy="5112568"/>
          </a:xfrm>
        </p:spPr>
        <p:txBody>
          <a:bodyPr/>
          <a:lstStyle/>
          <a:p>
            <a:r>
              <a:rPr lang="en-US" sz="1600" dirty="0"/>
              <a:t>Greece’s power sector is one of the most carbon intensive ones among IEA (582 grams of CO</a:t>
            </a:r>
            <a:r>
              <a:rPr lang="en-US" sz="1600" baseline="-25000" dirty="0"/>
              <a:t>2</a:t>
            </a:r>
            <a:r>
              <a:rPr lang="en-US" sz="1600" dirty="0"/>
              <a:t> per kWh produced in 2015)</a:t>
            </a:r>
          </a:p>
          <a:p>
            <a:pPr marL="0" indent="0">
              <a:buNone/>
            </a:pPr>
            <a:r>
              <a:rPr lang="en-US" sz="1600" dirty="0"/>
              <a:t> </a:t>
            </a:r>
          </a:p>
          <a:p>
            <a:r>
              <a:rPr lang="en-US" sz="1600" dirty="0"/>
              <a:t>Average IEA countries 390 gCO2 per kWh in 2015.</a:t>
            </a:r>
          </a:p>
          <a:p>
            <a:pPr marL="0" indent="0">
              <a:buNone/>
            </a:pPr>
            <a:endParaRPr lang="el-GR" sz="1600" dirty="0"/>
          </a:p>
          <a:p>
            <a:r>
              <a:rPr lang="en-US" sz="1600" dirty="0"/>
              <a:t>Effect of EV technology on the indirect on road carbon emissions (technology focuses: driving range or energy efficiency)</a:t>
            </a:r>
            <a:endParaRPr lang="el-GR" sz="1600" dirty="0"/>
          </a:p>
        </p:txBody>
      </p:sp>
      <p:sp>
        <p:nvSpPr>
          <p:cNvPr id="4" name="Θέση αριθμού διαφάνειας 3"/>
          <p:cNvSpPr>
            <a:spLocks noGrp="1"/>
          </p:cNvSpPr>
          <p:nvPr>
            <p:ph type="sldNum" sz="quarter" idx="12"/>
          </p:nvPr>
        </p:nvSpPr>
        <p:spPr/>
        <p:txBody>
          <a:bodyPr/>
          <a:lstStyle/>
          <a:p>
            <a:pPr>
              <a:defRPr/>
            </a:pPr>
            <a:fld id="{66104D78-F6E6-4B32-B053-AF62608BD92B}" type="slidenum">
              <a:rPr lang="en-US" altLang="el-GR" smtClean="0">
                <a:solidFill>
                  <a:srgbClr val="000000"/>
                </a:solidFill>
              </a:rPr>
              <a:pPr>
                <a:defRPr/>
              </a:pPr>
              <a:t>16</a:t>
            </a:fld>
            <a:endParaRPr lang="en-US" altLang="el-GR">
              <a:solidFill>
                <a:srgbClr val="000000"/>
              </a:solidFill>
            </a:endParaRPr>
          </a:p>
        </p:txBody>
      </p:sp>
      <p:pic>
        <p:nvPicPr>
          <p:cNvPr id="819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45127" y="1412776"/>
            <a:ext cx="5898873" cy="5184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1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59688"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12221752"/>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a:t>EVs &amp; Economic Repercussions</a:t>
            </a:r>
            <a:endParaRPr lang="el-GR" dirty="0"/>
          </a:p>
        </p:txBody>
      </p:sp>
      <p:sp>
        <p:nvSpPr>
          <p:cNvPr id="3" name="Θέση περιεχομένου 2"/>
          <p:cNvSpPr>
            <a:spLocks noGrp="1"/>
          </p:cNvSpPr>
          <p:nvPr>
            <p:ph idx="1"/>
          </p:nvPr>
        </p:nvSpPr>
        <p:spPr>
          <a:xfrm>
            <a:off x="457200" y="1412776"/>
            <a:ext cx="8229600" cy="4896544"/>
          </a:xfrm>
        </p:spPr>
        <p:txBody>
          <a:bodyPr/>
          <a:lstStyle/>
          <a:p>
            <a:r>
              <a:rPr lang="en-US" sz="1600" dirty="0"/>
              <a:t>Markets segments associated with ICE Engines, transmission systems, fuel systems, exhaust, forging components and small general parts manufacturing are expected to be negatively affected by the transition to gearless, fuel-less, robust new vehicles. </a:t>
            </a:r>
          </a:p>
          <a:p>
            <a:r>
              <a:rPr lang="en-US" sz="1600" dirty="0"/>
              <a:t>Wiring, electric component development, electronic architecture systems and components and telematics are expected to attract new investors and expand their activity. </a:t>
            </a:r>
          </a:p>
          <a:p>
            <a:r>
              <a:rPr lang="en-US" sz="1600" dirty="0"/>
              <a:t>Moreover the RES and electricity distribution industry is expected to be driven by electric mobility acceleration in the future </a:t>
            </a:r>
          </a:p>
          <a:p>
            <a:pPr lvl="1"/>
            <a:r>
              <a:rPr lang="en-US" sz="1600" dirty="0"/>
              <a:t>New power generation capacity installation </a:t>
            </a:r>
          </a:p>
          <a:p>
            <a:pPr lvl="1"/>
            <a:r>
              <a:rPr lang="en-US" sz="1600" dirty="0"/>
              <a:t>grid enhancement to facilitate “green” power to the electrified on-road transport.</a:t>
            </a:r>
          </a:p>
          <a:p>
            <a:r>
              <a:rPr lang="en-US" sz="1600" dirty="0"/>
              <a:t>Additional infrastructure investment (charging stations, power distribution network expansion, smart grid appliances) </a:t>
            </a:r>
          </a:p>
          <a:p>
            <a:r>
              <a:rPr lang="en-US" sz="1600" dirty="0"/>
              <a:t>Higher general consumer spending because of the substantially lower running costs of electric cars over their lifetime (which more than offset their higher purchase price.) </a:t>
            </a:r>
          </a:p>
          <a:p>
            <a:r>
              <a:rPr lang="en-US" sz="1600" dirty="0"/>
              <a:t>Substitution of the sectorial activity of oil production and distribution which has very low employment intensity of just 4 jobs per 1 million euros. </a:t>
            </a:r>
          </a:p>
          <a:p>
            <a:pPr>
              <a:spcBef>
                <a:spcPts val="0"/>
              </a:spcBef>
            </a:pPr>
            <a:r>
              <a:rPr lang="en-US" sz="1600" dirty="0"/>
              <a:t>Any shift in expenditure from buying imported oil to other expenditure choices creates employment </a:t>
            </a:r>
          </a:p>
          <a:p>
            <a:pPr>
              <a:spcBef>
                <a:spcPts val="0"/>
              </a:spcBef>
            </a:pPr>
            <a:r>
              <a:rPr lang="en-US" sz="1600" dirty="0"/>
              <a:t>The claimed loss in excise revenues for Governments is simply replaced by higher tax revenues in other economic sectors.</a:t>
            </a:r>
            <a:endParaRPr lang="el-GR" sz="1600" dirty="0"/>
          </a:p>
        </p:txBody>
      </p:sp>
      <p:sp>
        <p:nvSpPr>
          <p:cNvPr id="4" name="Θέση αριθμού διαφάνειας 3"/>
          <p:cNvSpPr>
            <a:spLocks noGrp="1"/>
          </p:cNvSpPr>
          <p:nvPr>
            <p:ph type="sldNum" sz="quarter" idx="12"/>
          </p:nvPr>
        </p:nvSpPr>
        <p:spPr/>
        <p:txBody>
          <a:bodyPr/>
          <a:lstStyle/>
          <a:p>
            <a:pPr>
              <a:defRPr/>
            </a:pPr>
            <a:fld id="{66104D78-F6E6-4B32-B053-AF62608BD92B}" type="slidenum">
              <a:rPr lang="en-US" altLang="el-GR" smtClean="0">
                <a:solidFill>
                  <a:srgbClr val="000000"/>
                </a:solidFill>
              </a:rPr>
              <a:pPr>
                <a:defRPr/>
              </a:pPr>
              <a:t>17</a:t>
            </a:fld>
            <a:endParaRPr lang="en-US" altLang="el-GR" dirty="0">
              <a:solidFill>
                <a:srgbClr val="000000"/>
              </a:solidFill>
            </a:endParaRPr>
          </a:p>
        </p:txBody>
      </p:sp>
      <p:pic>
        <p:nvPicPr>
          <p:cNvPr id="5" name="Picture 1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59688"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95044620"/>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a:t>IENE’s Current Endeavors in Regards to EV Market Research</a:t>
            </a:r>
            <a:endParaRPr lang="el-GR" dirty="0"/>
          </a:p>
        </p:txBody>
      </p:sp>
      <p:sp>
        <p:nvSpPr>
          <p:cNvPr id="3" name="Θέση περιεχομένου 2"/>
          <p:cNvSpPr>
            <a:spLocks noGrp="1"/>
          </p:cNvSpPr>
          <p:nvPr>
            <p:ph idx="1"/>
          </p:nvPr>
        </p:nvSpPr>
        <p:spPr>
          <a:xfrm>
            <a:off x="457200" y="2348880"/>
            <a:ext cx="8229600" cy="3782045"/>
          </a:xfrm>
        </p:spPr>
        <p:txBody>
          <a:bodyPr/>
          <a:lstStyle/>
          <a:p>
            <a:r>
              <a:rPr lang="en-US" sz="2400" dirty="0"/>
              <a:t>Periodical issue of IENE - Newsletter “Electric mobility update” </a:t>
            </a:r>
          </a:p>
          <a:p>
            <a:endParaRPr lang="en-US" sz="2400" dirty="0"/>
          </a:p>
          <a:p>
            <a:endParaRPr lang="en-US" sz="2400" dirty="0"/>
          </a:p>
          <a:p>
            <a:r>
              <a:rPr lang="en-US" sz="2400" dirty="0"/>
              <a:t>Research on: “Sensitivity Analysis of the Projected Power Demand for Uncoordinated EV Charging in Greece”</a:t>
            </a:r>
          </a:p>
          <a:p>
            <a:endParaRPr lang="en-US" dirty="0"/>
          </a:p>
          <a:p>
            <a:endParaRPr lang="el-GR" dirty="0"/>
          </a:p>
        </p:txBody>
      </p:sp>
      <p:sp>
        <p:nvSpPr>
          <p:cNvPr id="4" name="Θέση αριθμού διαφάνειας 3"/>
          <p:cNvSpPr>
            <a:spLocks noGrp="1"/>
          </p:cNvSpPr>
          <p:nvPr>
            <p:ph type="sldNum" sz="quarter" idx="12"/>
          </p:nvPr>
        </p:nvSpPr>
        <p:spPr/>
        <p:txBody>
          <a:bodyPr/>
          <a:lstStyle/>
          <a:p>
            <a:pPr>
              <a:defRPr/>
            </a:pPr>
            <a:fld id="{66104D78-F6E6-4B32-B053-AF62608BD92B}" type="slidenum">
              <a:rPr lang="en-US" altLang="el-GR" smtClean="0">
                <a:solidFill>
                  <a:srgbClr val="000000"/>
                </a:solidFill>
              </a:rPr>
              <a:pPr>
                <a:defRPr/>
              </a:pPr>
              <a:t>18</a:t>
            </a:fld>
            <a:endParaRPr lang="en-US" altLang="el-GR">
              <a:solidFill>
                <a:srgbClr val="000000"/>
              </a:solidFill>
            </a:endParaRPr>
          </a:p>
        </p:txBody>
      </p:sp>
    </p:spTree>
    <p:extLst>
      <p:ext uri="{BB962C8B-B14F-4D97-AF65-F5344CB8AC3E}">
        <p14:creationId xmlns:p14="http://schemas.microsoft.com/office/powerpoint/2010/main" xmlns="" val="17181781"/>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4DEDE4B-3C53-4AE4-86A2-83300FA5F38B}" type="slidenum">
              <a:rPr lang="en-US" altLang="el-GR" smtClean="0"/>
              <a:pPr>
                <a:defRPr/>
              </a:pPr>
              <a:t>19</a:t>
            </a:fld>
            <a:endParaRPr lang="en-US" altLang="el-GR"/>
          </a:p>
        </p:txBody>
      </p:sp>
      <p:pic>
        <p:nvPicPr>
          <p:cNvPr id="14" name="Picture 1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56376" y="1"/>
            <a:ext cx="1186037" cy="6336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Ορθογώνιο 3"/>
          <p:cNvSpPr>
            <a:spLocks noChangeArrowheads="1"/>
          </p:cNvSpPr>
          <p:nvPr/>
        </p:nvSpPr>
        <p:spPr bwMode="auto">
          <a:xfrm>
            <a:off x="179512" y="409390"/>
            <a:ext cx="8424862"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200">
                <a:solidFill>
                  <a:schemeClr val="tx1"/>
                </a:solidFill>
                <a:latin typeface="Palatino Linotype" pitchFamily="18" charset="0"/>
              </a:defRPr>
            </a:lvl1pPr>
            <a:lvl2pPr marL="742950" indent="-285750">
              <a:defRPr sz="1200">
                <a:solidFill>
                  <a:schemeClr val="tx1"/>
                </a:solidFill>
                <a:latin typeface="Palatino Linotype" pitchFamily="18" charset="0"/>
              </a:defRPr>
            </a:lvl2pPr>
            <a:lvl3pPr marL="1143000" indent="-228600">
              <a:defRPr sz="1200">
                <a:solidFill>
                  <a:schemeClr val="tx1"/>
                </a:solidFill>
                <a:latin typeface="Palatino Linotype" pitchFamily="18" charset="0"/>
              </a:defRPr>
            </a:lvl3pPr>
            <a:lvl4pPr marL="1600200" indent="-228600">
              <a:defRPr sz="1200">
                <a:solidFill>
                  <a:schemeClr val="tx1"/>
                </a:solidFill>
                <a:latin typeface="Palatino Linotype" pitchFamily="18" charset="0"/>
              </a:defRPr>
            </a:lvl4pPr>
            <a:lvl5pPr marL="2057400" indent="-22860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algn="ctr">
              <a:defRPr/>
            </a:pPr>
            <a:r>
              <a:rPr lang="en-US" altLang="el-GR" sz="2800" dirty="0">
                <a:solidFill>
                  <a:schemeClr val="tx2"/>
                </a:solidFill>
                <a:latin typeface="Calibri" pitchFamily="34" charset="0"/>
                <a:ea typeface="+mj-ea"/>
                <a:cs typeface="Times New Roman" pitchFamily="18" charset="0"/>
              </a:rPr>
              <a:t>Sensitivity Analysis of the Projected Power Demand for Uncoordinated EV Charging in Greece”</a:t>
            </a:r>
          </a:p>
        </p:txBody>
      </p:sp>
      <p:sp>
        <p:nvSpPr>
          <p:cNvPr id="7" name="Ορθογώνιο 6"/>
          <p:cNvSpPr/>
          <p:nvPr/>
        </p:nvSpPr>
        <p:spPr>
          <a:xfrm>
            <a:off x="328443" y="1669451"/>
            <a:ext cx="5040560" cy="1600438"/>
          </a:xfrm>
          <a:prstGeom prst="rect">
            <a:avLst/>
          </a:prstGeom>
        </p:spPr>
        <p:txBody>
          <a:bodyPr wrap="square">
            <a:spAutoFit/>
          </a:bodyPr>
          <a:lstStyle/>
          <a:p>
            <a:pPr marL="285750" indent="-285750" algn="just">
              <a:buFont typeface="Wingdings" panose="05000000000000000000" pitchFamily="2" charset="2"/>
              <a:buChar char="Ø"/>
            </a:pPr>
            <a:r>
              <a:rPr lang="en-US" altLang="el-GR" sz="1400" dirty="0">
                <a:latin typeface="Calibri" pitchFamily="34" charset="0"/>
              </a:rPr>
              <a:t>EV charging – uncontrollable on the will of the consumer </a:t>
            </a:r>
          </a:p>
          <a:p>
            <a:pPr marL="285750" indent="-285750" algn="just">
              <a:buFont typeface="Wingdings" panose="05000000000000000000" pitchFamily="2" charset="2"/>
              <a:buChar char="Ø"/>
            </a:pPr>
            <a:r>
              <a:rPr lang="en-US" altLang="el-GR" sz="1400" dirty="0">
                <a:latin typeface="Calibri" pitchFamily="34" charset="0"/>
              </a:rPr>
              <a:t>The use of Smart metering applications on charging points is </a:t>
            </a:r>
            <a:r>
              <a:rPr lang="en-US" altLang="el-GR" sz="1400" dirty="0" err="1">
                <a:latin typeface="Calibri" pitchFamily="34" charset="0"/>
              </a:rPr>
              <a:t>is</a:t>
            </a:r>
            <a:r>
              <a:rPr lang="en-US" altLang="el-GR" sz="1400" dirty="0">
                <a:latin typeface="Calibri" pitchFamily="34" charset="0"/>
              </a:rPr>
              <a:t> limited</a:t>
            </a:r>
            <a:endParaRPr lang="el-GR" altLang="el-GR" sz="1400" dirty="0">
              <a:latin typeface="Calibri" pitchFamily="34" charset="0"/>
            </a:endParaRPr>
          </a:p>
          <a:p>
            <a:pPr marL="285750" indent="-285750" algn="just">
              <a:buFont typeface="Wingdings" panose="05000000000000000000" pitchFamily="2" charset="2"/>
              <a:buChar char="Ø"/>
            </a:pPr>
            <a:r>
              <a:rPr lang="en-US" altLang="el-GR" sz="1400" dirty="0">
                <a:latin typeface="Calibri" pitchFamily="34" charset="0"/>
              </a:rPr>
              <a:t>Charging load is not being represented in the electricity market (day-ahead, intraday, balancing market)</a:t>
            </a:r>
            <a:endParaRPr lang="el-GR" altLang="el-GR" sz="1400" dirty="0">
              <a:latin typeface="Calibri" pitchFamily="34" charset="0"/>
            </a:endParaRPr>
          </a:p>
          <a:p>
            <a:pPr marL="285750" indent="-285750" algn="just">
              <a:buFont typeface="Wingdings" panose="05000000000000000000" pitchFamily="2" charset="2"/>
              <a:buChar char="Ø"/>
            </a:pPr>
            <a:r>
              <a:rPr lang="el-GR" altLang="el-GR" sz="1400" dirty="0">
                <a:latin typeface="Calibri" pitchFamily="34" charset="0"/>
              </a:rPr>
              <a:t> </a:t>
            </a:r>
            <a:r>
              <a:rPr lang="en-US" altLang="el-GR" sz="1400" dirty="0">
                <a:latin typeface="Calibri" pitchFamily="34" charset="0"/>
              </a:rPr>
              <a:t>EV charging loads are not flexible</a:t>
            </a:r>
          </a:p>
          <a:p>
            <a:pPr marL="285750" indent="-285750" algn="just">
              <a:buFont typeface="Wingdings" panose="05000000000000000000" pitchFamily="2" charset="2"/>
              <a:buChar char="Ø"/>
            </a:pPr>
            <a:r>
              <a:rPr lang="en-US" altLang="el-GR" sz="1400" dirty="0">
                <a:latin typeface="Calibri" pitchFamily="34" charset="0"/>
              </a:rPr>
              <a:t>EV charging scenario: as soon as the vehicle is idle</a:t>
            </a:r>
            <a:endParaRPr lang="el-GR" altLang="el-GR" sz="1400" dirty="0">
              <a:latin typeface="Calibri" pitchFamily="34" charset="0"/>
            </a:endParaRPr>
          </a:p>
        </p:txBody>
      </p:sp>
      <p:sp>
        <p:nvSpPr>
          <p:cNvPr id="12" name="Rectangle 3"/>
          <p:cNvSpPr/>
          <p:nvPr/>
        </p:nvSpPr>
        <p:spPr bwMode="auto">
          <a:xfrm>
            <a:off x="625822" y="2967238"/>
            <a:ext cx="3766121" cy="36004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Palatino Linotype" pitchFamily="18" charset="0"/>
            </a:endParaRPr>
          </a:p>
        </p:txBody>
      </p:sp>
      <p:sp>
        <p:nvSpPr>
          <p:cNvPr id="10" name="Δεξιό βέλος 9"/>
          <p:cNvSpPr/>
          <p:nvPr/>
        </p:nvSpPr>
        <p:spPr bwMode="auto">
          <a:xfrm>
            <a:off x="5369003" y="2132856"/>
            <a:ext cx="427133" cy="1137033"/>
          </a:xfrm>
          <a:prstGeom prst="rightArrow">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l-GR" sz="1200" b="0" i="0" u="none" strike="noStrike" cap="none" normalizeH="0" baseline="0">
              <a:ln>
                <a:noFill/>
              </a:ln>
              <a:solidFill>
                <a:schemeClr val="tx1"/>
              </a:solidFill>
              <a:effectLst/>
              <a:latin typeface="Palatino Linotype" pitchFamily="18" charset="0"/>
            </a:endParaRPr>
          </a:p>
        </p:txBody>
      </p:sp>
      <p:sp>
        <p:nvSpPr>
          <p:cNvPr id="11" name="Ορθογώνιο 10"/>
          <p:cNvSpPr/>
          <p:nvPr/>
        </p:nvSpPr>
        <p:spPr>
          <a:xfrm>
            <a:off x="5796137" y="1515563"/>
            <a:ext cx="3167806" cy="1815882"/>
          </a:xfrm>
          <a:prstGeom prst="rect">
            <a:avLst/>
          </a:prstGeom>
        </p:spPr>
        <p:txBody>
          <a:bodyPr wrap="square">
            <a:spAutoFit/>
          </a:bodyPr>
          <a:lstStyle/>
          <a:p>
            <a:pPr marL="285750" indent="-285750" algn="just">
              <a:buFont typeface="Wingdings" panose="05000000000000000000" pitchFamily="2" charset="2"/>
              <a:buChar char="Ø"/>
            </a:pPr>
            <a:r>
              <a:rPr lang="en-US" sz="1400" dirty="0">
                <a:latin typeface="Calibri" panose="020F0502020204030204" pitchFamily="34" charset="0"/>
              </a:rPr>
              <a:t>Higher peak load demand</a:t>
            </a:r>
          </a:p>
          <a:p>
            <a:pPr marL="285750" indent="-285750" algn="just">
              <a:buFont typeface="Wingdings" panose="05000000000000000000" pitchFamily="2" charset="2"/>
              <a:buChar char="Ø"/>
            </a:pPr>
            <a:r>
              <a:rPr lang="en-US" sz="1400" dirty="0">
                <a:latin typeface="Calibri" panose="020F0502020204030204" pitchFamily="34" charset="0"/>
              </a:rPr>
              <a:t>Grid instability (grid/branch congestion/ voltage drops)</a:t>
            </a:r>
          </a:p>
          <a:p>
            <a:pPr marL="742950" lvl="1" indent="-285750" algn="just">
              <a:buFont typeface="Wingdings" panose="05000000000000000000" pitchFamily="2" charset="2"/>
              <a:buChar char="q"/>
            </a:pPr>
            <a:r>
              <a:rPr lang="en-US" sz="1400" dirty="0">
                <a:latin typeface="Calibri" panose="020F0502020204030204" pitchFamily="34" charset="0"/>
              </a:rPr>
              <a:t>Introduction of new</a:t>
            </a:r>
          </a:p>
          <a:p>
            <a:pPr marL="742950" lvl="1" indent="-285750" algn="just">
              <a:buFont typeface="Wingdings" panose="05000000000000000000" pitchFamily="2" charset="2"/>
              <a:buChar char="q"/>
            </a:pPr>
            <a:r>
              <a:rPr lang="en-US" sz="1400" dirty="0">
                <a:latin typeface="Calibri" panose="020F0502020204030204" pitchFamily="34" charset="0"/>
              </a:rPr>
              <a:t>For the enhancement of the flexibility of the power system the identification of charging behavior is required.</a:t>
            </a:r>
            <a:endParaRPr lang="el-GR" sz="1400" dirty="0">
              <a:latin typeface="Calibri" panose="020F0502020204030204" pitchFamily="34" charset="0"/>
            </a:endParaRPr>
          </a:p>
        </p:txBody>
      </p:sp>
      <p:sp>
        <p:nvSpPr>
          <p:cNvPr id="15" name="Ορθογώνιο 14"/>
          <p:cNvSpPr/>
          <p:nvPr/>
        </p:nvSpPr>
        <p:spPr>
          <a:xfrm>
            <a:off x="1403648" y="1372726"/>
            <a:ext cx="2815194" cy="369332"/>
          </a:xfrm>
          <a:prstGeom prst="rect">
            <a:avLst/>
          </a:prstGeom>
        </p:spPr>
        <p:txBody>
          <a:bodyPr wrap="none">
            <a:spAutoFit/>
          </a:bodyPr>
          <a:lstStyle/>
          <a:p>
            <a:r>
              <a:rPr lang="en-US" altLang="el-GR" dirty="0">
                <a:solidFill>
                  <a:schemeClr val="tx2"/>
                </a:solidFill>
                <a:latin typeface="Calibri" pitchFamily="34" charset="0"/>
                <a:cs typeface="Times New Roman" pitchFamily="18" charset="0"/>
              </a:rPr>
              <a:t>Uncoordinated EV Charging </a:t>
            </a:r>
            <a:endParaRPr lang="el-GR" dirty="0"/>
          </a:p>
        </p:txBody>
      </p:sp>
      <p:sp>
        <p:nvSpPr>
          <p:cNvPr id="16" name="Θέση περιεχομένου 2"/>
          <p:cNvSpPr txBox="1">
            <a:spLocks/>
          </p:cNvSpPr>
          <p:nvPr/>
        </p:nvSpPr>
        <p:spPr>
          <a:xfrm>
            <a:off x="457200" y="3717032"/>
            <a:ext cx="4186808" cy="2413893"/>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a:lstStyle>
          <a:p>
            <a:pPr algn="just"/>
            <a:r>
              <a:rPr lang="en-US" altLang="el-GR" sz="1200" kern="0" dirty="0">
                <a:latin typeface="Calibri" pitchFamily="34" charset="0"/>
              </a:rPr>
              <a:t>Number of circulating EVs </a:t>
            </a:r>
            <a:r>
              <a:rPr lang="el-GR" altLang="el-GR" sz="1200" kern="0" dirty="0">
                <a:latin typeface="Calibri" pitchFamily="34" charset="0"/>
              </a:rPr>
              <a:t>– </a:t>
            </a:r>
            <a:r>
              <a:rPr lang="en-US" altLang="el-GR" sz="1200" kern="0" dirty="0">
                <a:latin typeface="Calibri" pitchFamily="34" charset="0"/>
              </a:rPr>
              <a:t>Introduction rate of EVs in the market</a:t>
            </a:r>
            <a:endParaRPr lang="el-GR" altLang="el-GR" sz="1200" kern="0" dirty="0">
              <a:latin typeface="Calibri" pitchFamily="34" charset="0"/>
            </a:endParaRPr>
          </a:p>
          <a:p>
            <a:pPr lvl="1" algn="just"/>
            <a:r>
              <a:rPr lang="en-US" altLang="el-GR" sz="1200" kern="0" dirty="0">
                <a:latin typeface="Calibri" pitchFamily="34" charset="0"/>
              </a:rPr>
              <a:t>Grid power capacity - capability</a:t>
            </a:r>
            <a:endParaRPr lang="el-GR" altLang="el-GR" sz="1200" kern="0" dirty="0">
              <a:latin typeface="Calibri" pitchFamily="34" charset="0"/>
            </a:endParaRPr>
          </a:p>
          <a:p>
            <a:pPr lvl="1" algn="just"/>
            <a:r>
              <a:rPr lang="en-US" altLang="el-GR" sz="1200" kern="0" dirty="0">
                <a:latin typeface="Calibri" pitchFamily="34" charset="0"/>
              </a:rPr>
              <a:t>Availability of publicly accessible charging infrastructure</a:t>
            </a:r>
            <a:endParaRPr lang="el-GR" altLang="el-GR" sz="1200" kern="0" dirty="0">
              <a:latin typeface="Calibri" pitchFamily="34" charset="0"/>
            </a:endParaRPr>
          </a:p>
          <a:p>
            <a:pPr lvl="1" algn="just"/>
            <a:r>
              <a:rPr lang="en-US" altLang="el-GR" sz="1200" kern="0" dirty="0">
                <a:latin typeface="Calibri" pitchFamily="34" charset="0"/>
              </a:rPr>
              <a:t>Driving Range </a:t>
            </a:r>
            <a:r>
              <a:rPr lang="el-GR" altLang="el-GR" sz="1200" kern="0" dirty="0">
                <a:latin typeface="Calibri" pitchFamily="34" charset="0"/>
              </a:rPr>
              <a:t>(</a:t>
            </a:r>
            <a:r>
              <a:rPr lang="en-US" altLang="el-GR" sz="1200" kern="0" dirty="0">
                <a:latin typeface="Calibri" pitchFamily="34" charset="0"/>
              </a:rPr>
              <a:t>Electricity storage capability </a:t>
            </a:r>
            <a:r>
              <a:rPr lang="el-GR" altLang="el-GR" sz="1200" kern="0" dirty="0">
                <a:latin typeface="Calibri" pitchFamily="34" charset="0"/>
              </a:rPr>
              <a:t>– </a:t>
            </a:r>
            <a:r>
              <a:rPr lang="en-US" altLang="el-GR" sz="1200" kern="0" dirty="0">
                <a:latin typeface="Calibri" pitchFamily="34" charset="0"/>
              </a:rPr>
              <a:t>battery capacity</a:t>
            </a:r>
            <a:r>
              <a:rPr lang="el-GR" altLang="el-GR" sz="1200" kern="0" dirty="0">
                <a:latin typeface="Calibri" pitchFamily="34" charset="0"/>
              </a:rPr>
              <a:t>)</a:t>
            </a:r>
          </a:p>
          <a:p>
            <a:pPr lvl="1" algn="just"/>
            <a:r>
              <a:rPr lang="en-US" altLang="el-GR" sz="1200" kern="0" dirty="0">
                <a:latin typeface="Calibri" pitchFamily="34" charset="0"/>
              </a:rPr>
              <a:t>Policies and incentives for the support of electric mobility</a:t>
            </a:r>
            <a:endParaRPr lang="el-GR" altLang="el-GR" sz="1200" kern="0" dirty="0">
              <a:latin typeface="Calibri" pitchFamily="34" charset="0"/>
            </a:endParaRPr>
          </a:p>
          <a:p>
            <a:pPr lvl="1" algn="just"/>
            <a:endParaRPr lang="el-GR" altLang="el-GR" sz="1200" kern="0" dirty="0">
              <a:latin typeface="Calibri" pitchFamily="34" charset="0"/>
            </a:endParaRPr>
          </a:p>
          <a:p>
            <a:pPr algn="just"/>
            <a:r>
              <a:rPr lang="el-GR" altLang="el-GR" sz="1200" kern="0" dirty="0">
                <a:latin typeface="Calibri" pitchFamily="34" charset="0"/>
              </a:rPr>
              <a:t> </a:t>
            </a:r>
            <a:r>
              <a:rPr lang="en-US" altLang="el-GR" sz="1200" kern="0" dirty="0">
                <a:latin typeface="Calibri" pitchFamily="34" charset="0"/>
              </a:rPr>
              <a:t>Average use of EVs (average yearly mileage</a:t>
            </a:r>
            <a:r>
              <a:rPr lang="el-GR" altLang="el-GR" sz="1200" kern="0" dirty="0">
                <a:latin typeface="Calibri" pitchFamily="34" charset="0"/>
              </a:rPr>
              <a:t>)</a:t>
            </a:r>
            <a:endParaRPr lang="en-US" altLang="el-GR" sz="1200" kern="0" dirty="0">
              <a:latin typeface="Calibri" pitchFamily="34" charset="0"/>
            </a:endParaRPr>
          </a:p>
          <a:p>
            <a:pPr lvl="1" algn="just"/>
            <a:r>
              <a:rPr lang="en-US" sz="1200" kern="0" dirty="0"/>
              <a:t>41,000 - 69,380</a:t>
            </a:r>
            <a:r>
              <a:rPr lang="el-GR" sz="1200" kern="0" dirty="0"/>
              <a:t>1 </a:t>
            </a:r>
            <a:r>
              <a:rPr lang="en-US" sz="1200" kern="0" dirty="0"/>
              <a:t>km/year at 2009 </a:t>
            </a:r>
            <a:r>
              <a:rPr lang="el-GR" sz="1200" kern="0" dirty="0"/>
              <a:t>-&gt;</a:t>
            </a:r>
            <a:r>
              <a:rPr lang="en-US" sz="1200" kern="0" dirty="0"/>
              <a:t> 9,723 km/year at 2015</a:t>
            </a:r>
            <a:endParaRPr lang="el-GR" sz="1200" kern="0" dirty="0"/>
          </a:p>
          <a:p>
            <a:pPr lvl="1" algn="just"/>
            <a:endParaRPr lang="el-GR" altLang="el-GR" sz="1200" kern="0" dirty="0">
              <a:latin typeface="Calibri" pitchFamily="34" charset="0"/>
            </a:endParaRPr>
          </a:p>
        </p:txBody>
      </p:sp>
      <p:sp>
        <p:nvSpPr>
          <p:cNvPr id="18" name="Θέση περιεχομένου 2"/>
          <p:cNvSpPr txBox="1">
            <a:spLocks/>
          </p:cNvSpPr>
          <p:nvPr/>
        </p:nvSpPr>
        <p:spPr>
          <a:xfrm>
            <a:off x="4777135" y="3717032"/>
            <a:ext cx="4186808" cy="3296573"/>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a:lstStyle>
          <a:p>
            <a:pPr algn="just"/>
            <a:r>
              <a:rPr lang="en-US" altLang="el-GR" sz="1200" kern="0" dirty="0">
                <a:latin typeface="Calibri" pitchFamily="34" charset="0"/>
              </a:rPr>
              <a:t>Electricity Consumption of available EV technology</a:t>
            </a:r>
            <a:endParaRPr lang="el-GR" altLang="el-GR" sz="1200" kern="0" dirty="0">
              <a:latin typeface="Calibri" pitchFamily="34" charset="0"/>
            </a:endParaRPr>
          </a:p>
          <a:p>
            <a:pPr lvl="1" algn="just"/>
            <a:r>
              <a:rPr lang="en-US" altLang="el-GR" sz="1200" kern="0" dirty="0">
                <a:latin typeface="Calibri" pitchFamily="34" charset="0"/>
              </a:rPr>
              <a:t>Consumption differentiation</a:t>
            </a:r>
            <a:r>
              <a:rPr lang="el-GR" altLang="el-GR" sz="1200" kern="0" dirty="0">
                <a:latin typeface="Calibri" pitchFamily="34" charset="0"/>
              </a:rPr>
              <a:t>. </a:t>
            </a:r>
            <a:r>
              <a:rPr lang="en-US" altLang="el-GR" sz="1200" kern="0" dirty="0">
                <a:latin typeface="Calibri" pitchFamily="34" charset="0"/>
              </a:rPr>
              <a:t>Two approaches by OEMs </a:t>
            </a:r>
            <a:r>
              <a:rPr lang="el-GR" altLang="el-GR" sz="1200" kern="0" dirty="0">
                <a:latin typeface="Calibri" pitchFamily="34" charset="0"/>
              </a:rPr>
              <a:t>(</a:t>
            </a:r>
            <a:r>
              <a:rPr lang="en-US" altLang="el-GR" sz="1200" kern="0" dirty="0">
                <a:latin typeface="Calibri" pitchFamily="34" charset="0"/>
              </a:rPr>
              <a:t>a</a:t>
            </a:r>
            <a:r>
              <a:rPr lang="el-GR" altLang="el-GR" sz="1200" kern="0" dirty="0">
                <a:latin typeface="Calibri" pitchFamily="34" charset="0"/>
              </a:rPr>
              <a:t>) </a:t>
            </a:r>
            <a:r>
              <a:rPr lang="en-US" altLang="el-GR" sz="1200" kern="0" dirty="0">
                <a:latin typeface="Calibri" pitchFamily="34" charset="0"/>
              </a:rPr>
              <a:t>energy efficiency, </a:t>
            </a:r>
            <a:r>
              <a:rPr lang="el-GR" altLang="el-GR" sz="1200" kern="0" dirty="0">
                <a:latin typeface="Calibri" pitchFamily="34" charset="0"/>
              </a:rPr>
              <a:t>(</a:t>
            </a:r>
            <a:r>
              <a:rPr lang="en-US" altLang="el-GR" sz="1200" kern="0" dirty="0">
                <a:latin typeface="Calibri" pitchFamily="34" charset="0"/>
              </a:rPr>
              <a:t>b</a:t>
            </a:r>
            <a:r>
              <a:rPr lang="el-GR" altLang="el-GR" sz="1200" kern="0" dirty="0">
                <a:latin typeface="Calibri" pitchFamily="34" charset="0"/>
              </a:rPr>
              <a:t>) </a:t>
            </a:r>
            <a:r>
              <a:rPr lang="en-US" altLang="el-GR" sz="1200" kern="0" dirty="0">
                <a:latin typeface="Calibri" pitchFamily="34" charset="0"/>
              </a:rPr>
              <a:t>driving range</a:t>
            </a:r>
            <a:r>
              <a:rPr lang="el-GR" altLang="el-GR" sz="1200" kern="0" dirty="0">
                <a:latin typeface="Calibri" pitchFamily="34" charset="0"/>
              </a:rPr>
              <a:t>. </a:t>
            </a:r>
            <a:r>
              <a:rPr lang="en-US" altLang="el-GR" sz="1200" kern="0" dirty="0">
                <a:latin typeface="Calibri" pitchFamily="34" charset="0"/>
              </a:rPr>
              <a:t>Reference scenario </a:t>
            </a:r>
            <a:r>
              <a:rPr lang="el-GR" altLang="el-GR" sz="1200" kern="0" dirty="0">
                <a:latin typeface="Calibri" pitchFamily="34" charset="0"/>
              </a:rPr>
              <a:t>0.156</a:t>
            </a:r>
            <a:r>
              <a:rPr lang="en-US" altLang="el-GR" sz="1200" kern="0" dirty="0">
                <a:latin typeface="Calibri" pitchFamily="34" charset="0"/>
              </a:rPr>
              <a:t>kWh/km</a:t>
            </a:r>
            <a:endParaRPr lang="el-GR" altLang="el-GR" sz="1200" kern="0" dirty="0">
              <a:latin typeface="Calibri" pitchFamily="34" charset="0"/>
            </a:endParaRPr>
          </a:p>
          <a:p>
            <a:pPr lvl="1" algn="just"/>
            <a:r>
              <a:rPr lang="en-US" altLang="el-GR" sz="1200" kern="0" dirty="0">
                <a:latin typeface="Calibri" pitchFamily="34" charset="0"/>
              </a:rPr>
              <a:t>Driving patterns: Charging pattern based on immediate charging when idle (energy and power demand profiles)</a:t>
            </a:r>
          </a:p>
          <a:p>
            <a:pPr marL="457200" lvl="1" indent="0" algn="just">
              <a:buNone/>
            </a:pPr>
            <a:endParaRPr lang="el-GR" altLang="el-GR" sz="1200" kern="0" dirty="0">
              <a:latin typeface="Calibri" pitchFamily="34" charset="0"/>
            </a:endParaRPr>
          </a:p>
          <a:p>
            <a:pPr algn="just"/>
            <a:r>
              <a:rPr lang="el-GR" altLang="el-GR" sz="1200" kern="0" dirty="0">
                <a:latin typeface="Calibri" pitchFamily="34" charset="0"/>
              </a:rPr>
              <a:t> </a:t>
            </a:r>
            <a:r>
              <a:rPr lang="en-US" altLang="el-GR" sz="1200" kern="0" dirty="0">
                <a:latin typeface="Calibri" pitchFamily="34" charset="0"/>
              </a:rPr>
              <a:t>The average</a:t>
            </a:r>
            <a:r>
              <a:rPr lang="el-GR" altLang="el-GR" sz="1200" kern="0" dirty="0">
                <a:latin typeface="Calibri" pitchFamily="34" charset="0"/>
              </a:rPr>
              <a:t> </a:t>
            </a:r>
            <a:r>
              <a:rPr lang="en-US" altLang="el-GR" sz="1200" kern="0" dirty="0">
                <a:latin typeface="Calibri" pitchFamily="34" charset="0"/>
              </a:rPr>
              <a:t>charging rate – power availability for charging</a:t>
            </a:r>
          </a:p>
          <a:p>
            <a:pPr lvl="1" algn="just"/>
            <a:r>
              <a:rPr lang="en-US" altLang="el-GR" sz="1200" kern="0" dirty="0">
                <a:latin typeface="Calibri" pitchFamily="34" charset="0"/>
              </a:rPr>
              <a:t>7.4kW / 11kW/ 22kW  </a:t>
            </a:r>
            <a:endParaRPr lang="el-GR" altLang="el-GR" sz="1200" kern="0" dirty="0">
              <a:latin typeface="Calibri" pitchFamily="34" charset="0"/>
            </a:endParaRPr>
          </a:p>
          <a:p>
            <a:pPr lvl="1" algn="just"/>
            <a:r>
              <a:rPr lang="en-US" altLang="el-GR" sz="1200" kern="0" dirty="0">
                <a:latin typeface="Calibri" pitchFamily="34" charset="0"/>
              </a:rPr>
              <a:t>Fast charging &gt;=</a:t>
            </a:r>
            <a:r>
              <a:rPr lang="el-GR" altLang="el-GR" sz="1200" kern="0" dirty="0">
                <a:latin typeface="Calibri" pitchFamily="34" charset="0"/>
              </a:rPr>
              <a:t>50</a:t>
            </a:r>
            <a:r>
              <a:rPr lang="en-US" altLang="el-GR" sz="1200" kern="0" dirty="0">
                <a:latin typeface="Calibri" pitchFamily="34" charset="0"/>
              </a:rPr>
              <a:t>kW (CCS / </a:t>
            </a:r>
            <a:r>
              <a:rPr lang="en-US" altLang="el-GR" sz="1200" kern="0" dirty="0" err="1">
                <a:latin typeface="Calibri" pitchFamily="34" charset="0"/>
              </a:rPr>
              <a:t>CHadeMO</a:t>
            </a:r>
            <a:r>
              <a:rPr lang="en-US" altLang="el-GR" sz="1200" kern="0" dirty="0">
                <a:latin typeface="Calibri" pitchFamily="34" charset="0"/>
              </a:rPr>
              <a:t>) </a:t>
            </a:r>
          </a:p>
          <a:p>
            <a:pPr lvl="1" algn="just"/>
            <a:r>
              <a:rPr lang="en-US" altLang="el-GR" sz="1200" kern="0" dirty="0">
                <a:latin typeface="Calibri" pitchFamily="34" charset="0"/>
              </a:rPr>
              <a:t>Liquid-cooled DC charging </a:t>
            </a:r>
            <a:r>
              <a:rPr lang="el-GR" altLang="el-GR" sz="1200" kern="0" dirty="0">
                <a:latin typeface="Calibri" pitchFamily="34" charset="0"/>
              </a:rPr>
              <a:t> 250 – 350</a:t>
            </a:r>
            <a:r>
              <a:rPr lang="en-US" altLang="el-GR" sz="1200" kern="0" dirty="0">
                <a:latin typeface="Calibri" pitchFamily="34" charset="0"/>
              </a:rPr>
              <a:t> kW</a:t>
            </a:r>
            <a:endParaRPr lang="el-GR" sz="1200" kern="0" dirty="0"/>
          </a:p>
        </p:txBody>
      </p:sp>
      <p:sp>
        <p:nvSpPr>
          <p:cNvPr id="19" name="Ορθογώνιο 18"/>
          <p:cNvSpPr/>
          <p:nvPr/>
        </p:nvSpPr>
        <p:spPr>
          <a:xfrm>
            <a:off x="3584284" y="3347700"/>
            <a:ext cx="1784719" cy="369332"/>
          </a:xfrm>
          <a:prstGeom prst="rect">
            <a:avLst/>
          </a:prstGeom>
        </p:spPr>
        <p:txBody>
          <a:bodyPr wrap="none">
            <a:spAutoFit/>
          </a:bodyPr>
          <a:lstStyle/>
          <a:p>
            <a:r>
              <a:rPr lang="en-US" altLang="el-GR" dirty="0">
                <a:solidFill>
                  <a:schemeClr val="tx2"/>
                </a:solidFill>
                <a:latin typeface="Calibri" pitchFamily="34" charset="0"/>
                <a:cs typeface="Times New Roman" pitchFamily="18" charset="0"/>
              </a:rPr>
              <a:t>Main Parameters</a:t>
            </a:r>
            <a:endParaRPr lang="el-GR" dirty="0"/>
          </a:p>
        </p:txBody>
      </p:sp>
    </p:spTree>
    <p:extLst>
      <p:ext uri="{BB962C8B-B14F-4D97-AF65-F5344CB8AC3E}">
        <p14:creationId xmlns:p14="http://schemas.microsoft.com/office/powerpoint/2010/main" xmlns="" val="184657014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a:t>Advantages and Disadvantages of EVs</a:t>
            </a:r>
            <a:endParaRPr lang="el-GR" dirty="0"/>
          </a:p>
        </p:txBody>
      </p:sp>
      <p:sp>
        <p:nvSpPr>
          <p:cNvPr id="3" name="Θέση περιεχομένου 2"/>
          <p:cNvSpPr>
            <a:spLocks noGrp="1"/>
          </p:cNvSpPr>
          <p:nvPr>
            <p:ph idx="1"/>
          </p:nvPr>
        </p:nvSpPr>
        <p:spPr>
          <a:xfrm>
            <a:off x="4932040" y="1556794"/>
            <a:ext cx="3682752" cy="4176462"/>
          </a:xfrm>
        </p:spPr>
        <p:txBody>
          <a:bodyPr/>
          <a:lstStyle/>
          <a:p>
            <a:pPr marL="0" indent="0">
              <a:buNone/>
            </a:pPr>
            <a:r>
              <a:rPr lang="en-US" sz="1600" b="1" dirty="0"/>
              <a:t>Disadvantages</a:t>
            </a:r>
          </a:p>
          <a:p>
            <a:pPr marL="0" indent="0">
              <a:buNone/>
            </a:pPr>
            <a:endParaRPr lang="en-US" sz="1600" b="1" dirty="0"/>
          </a:p>
          <a:p>
            <a:r>
              <a:rPr lang="el-GR" sz="1600" dirty="0"/>
              <a:t>Τ</a:t>
            </a:r>
            <a:r>
              <a:rPr lang="en-US" sz="1600" dirty="0"/>
              <a:t>he limited driving range, </a:t>
            </a:r>
          </a:p>
          <a:p>
            <a:endParaRPr lang="el-GR" sz="1600" dirty="0"/>
          </a:p>
          <a:p>
            <a:r>
              <a:rPr lang="en-US" sz="1600" dirty="0"/>
              <a:t>The lack of publicly available charging infrastructure, </a:t>
            </a:r>
          </a:p>
          <a:p>
            <a:endParaRPr lang="el-GR" sz="1600" dirty="0"/>
          </a:p>
          <a:p>
            <a:r>
              <a:rPr lang="en-US" sz="1600" dirty="0"/>
              <a:t>The charging time which is spanning from </a:t>
            </a:r>
            <a:r>
              <a:rPr lang="el-GR" sz="1600" dirty="0"/>
              <a:t>(</a:t>
            </a:r>
            <a:r>
              <a:rPr lang="en-US" sz="1600" dirty="0"/>
              <a:t>1 to 40 hours</a:t>
            </a:r>
            <a:r>
              <a:rPr lang="el-GR" sz="1600" dirty="0"/>
              <a:t>)</a:t>
            </a:r>
            <a:r>
              <a:rPr lang="en-US" sz="1600" dirty="0"/>
              <a:t>, </a:t>
            </a:r>
          </a:p>
          <a:p>
            <a:endParaRPr lang="el-GR" sz="1600" dirty="0"/>
          </a:p>
          <a:p>
            <a:r>
              <a:rPr lang="en-US" sz="1600" dirty="0"/>
              <a:t>The high acquisition cost of EVs</a:t>
            </a:r>
            <a:endParaRPr lang="el-GR" sz="1600" dirty="0"/>
          </a:p>
        </p:txBody>
      </p:sp>
      <p:sp>
        <p:nvSpPr>
          <p:cNvPr id="4" name="Θέση αριθμού διαφάνειας 3"/>
          <p:cNvSpPr>
            <a:spLocks noGrp="1"/>
          </p:cNvSpPr>
          <p:nvPr>
            <p:ph type="sldNum" sz="quarter" idx="12"/>
          </p:nvPr>
        </p:nvSpPr>
        <p:spPr/>
        <p:txBody>
          <a:bodyPr/>
          <a:lstStyle/>
          <a:p>
            <a:pPr>
              <a:defRPr/>
            </a:pPr>
            <a:fld id="{66104D78-F6E6-4B32-B053-AF62608BD92B}" type="slidenum">
              <a:rPr lang="en-US" altLang="el-GR" smtClean="0">
                <a:solidFill>
                  <a:srgbClr val="000000"/>
                </a:solidFill>
              </a:rPr>
              <a:pPr>
                <a:defRPr/>
              </a:pPr>
              <a:t>2</a:t>
            </a:fld>
            <a:endParaRPr lang="en-US" altLang="el-GR">
              <a:solidFill>
                <a:srgbClr val="000000"/>
              </a:solidFill>
            </a:endParaRPr>
          </a:p>
        </p:txBody>
      </p:sp>
      <p:sp>
        <p:nvSpPr>
          <p:cNvPr id="5" name="Θέση περιεχομένου 2"/>
          <p:cNvSpPr txBox="1">
            <a:spLocks/>
          </p:cNvSpPr>
          <p:nvPr/>
        </p:nvSpPr>
        <p:spPr bwMode="auto">
          <a:xfrm>
            <a:off x="467544" y="1556793"/>
            <a:ext cx="4330824" cy="50405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a:lstStyle>
          <a:p>
            <a:pPr marL="0" indent="0">
              <a:buNone/>
            </a:pPr>
            <a:r>
              <a:rPr lang="en-US" sz="1600" b="1" kern="0" dirty="0"/>
              <a:t>Advantages</a:t>
            </a:r>
          </a:p>
          <a:p>
            <a:pPr marL="0" indent="0">
              <a:buNone/>
            </a:pPr>
            <a:endParaRPr lang="en-US" sz="1600" b="1" kern="0" dirty="0"/>
          </a:p>
          <a:p>
            <a:r>
              <a:rPr lang="en-US" sz="1600" kern="0" dirty="0"/>
              <a:t>Tailpipe emission-free</a:t>
            </a:r>
          </a:p>
          <a:p>
            <a:r>
              <a:rPr lang="en-US" sz="1600" kern="0" dirty="0"/>
              <a:t>Decarbonization of on-road transport when deployment is coupled with high RES penetration</a:t>
            </a:r>
          </a:p>
          <a:p>
            <a:r>
              <a:rPr lang="en-US" sz="1600" kern="0" dirty="0"/>
              <a:t>Air pollution reduction and decentralization </a:t>
            </a:r>
          </a:p>
          <a:p>
            <a:r>
              <a:rPr lang="en-US" sz="1600" dirty="0"/>
              <a:t>Engine Noise pollution-free </a:t>
            </a:r>
          </a:p>
          <a:p>
            <a:r>
              <a:rPr lang="en-US" sz="1600" dirty="0"/>
              <a:t>High Efficiency: EVs use more than 75% of the energy to run the vehicle</a:t>
            </a:r>
            <a:r>
              <a:rPr lang="el-GR" sz="1600" dirty="0"/>
              <a:t> (81% </a:t>
            </a:r>
            <a:r>
              <a:rPr lang="en-US" sz="1600" dirty="0"/>
              <a:t>of the energy stored in the battery is transformed into mechanical energy)</a:t>
            </a:r>
          </a:p>
          <a:p>
            <a:r>
              <a:rPr lang="en-US" sz="1600" dirty="0"/>
              <a:t>The low operation cost due to the low cost of electricity in comparison to petrol</a:t>
            </a:r>
          </a:p>
          <a:p>
            <a:r>
              <a:rPr lang="en-US" sz="1600" dirty="0"/>
              <a:t>The low maintenance cost resulting from the lower amount of moving parts.</a:t>
            </a:r>
            <a:endParaRPr lang="el-GR" sz="1600" dirty="0"/>
          </a:p>
          <a:p>
            <a:endParaRPr lang="el-GR" sz="1600" dirty="0"/>
          </a:p>
        </p:txBody>
      </p:sp>
      <p:pic>
        <p:nvPicPr>
          <p:cNvPr id="6" name="Picture 1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59688"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88934248"/>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a:t>Scenarios of EV Market Penetration in Greece</a:t>
            </a:r>
            <a:endParaRPr lang="el-GR" dirty="0"/>
          </a:p>
        </p:txBody>
      </p:sp>
      <p:sp>
        <p:nvSpPr>
          <p:cNvPr id="4" name="Θέση αριθμού διαφάνειας 3"/>
          <p:cNvSpPr>
            <a:spLocks noGrp="1"/>
          </p:cNvSpPr>
          <p:nvPr>
            <p:ph type="sldNum" sz="quarter" idx="12"/>
          </p:nvPr>
        </p:nvSpPr>
        <p:spPr>
          <a:xfrm>
            <a:off x="6553200" y="6165304"/>
            <a:ext cx="2133600" cy="457200"/>
          </a:xfrm>
        </p:spPr>
        <p:txBody>
          <a:bodyPr/>
          <a:lstStyle/>
          <a:p>
            <a:pPr>
              <a:defRPr/>
            </a:pPr>
            <a:fld id="{66104D78-F6E6-4B32-B053-AF62608BD92B}" type="slidenum">
              <a:rPr lang="en-US" altLang="el-GR" smtClean="0">
                <a:solidFill>
                  <a:srgbClr val="000000"/>
                </a:solidFill>
              </a:rPr>
              <a:pPr>
                <a:defRPr/>
              </a:pPr>
              <a:t>20</a:t>
            </a:fld>
            <a:endParaRPr lang="en-US" altLang="el-GR" dirty="0">
              <a:solidFill>
                <a:srgbClr val="000000"/>
              </a:solidFill>
            </a:endParaRPr>
          </a:p>
        </p:txBody>
      </p:sp>
      <p:sp>
        <p:nvSpPr>
          <p:cNvPr id="5" name="Rectangle 2051"/>
          <p:cNvSpPr txBox="1">
            <a:spLocks noChangeArrowheads="1"/>
          </p:cNvSpPr>
          <p:nvPr/>
        </p:nvSpPr>
        <p:spPr>
          <a:xfrm>
            <a:off x="323528" y="1340768"/>
            <a:ext cx="4032448" cy="2808312"/>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a:lstStyle>
          <a:p>
            <a:pPr marL="0" indent="0" eaLnBrk="1" hangingPunct="1">
              <a:buNone/>
            </a:pPr>
            <a:endParaRPr lang="en-US" altLang="el-GR" sz="1300" dirty="0">
              <a:latin typeface="Calibri" pitchFamily="34" charset="0"/>
            </a:endParaRPr>
          </a:p>
          <a:p>
            <a:pPr marL="0" indent="0" eaLnBrk="1" hangingPunct="1">
              <a:buNone/>
            </a:pPr>
            <a:r>
              <a:rPr lang="en-US" altLang="el-GR" sz="1600" dirty="0">
                <a:latin typeface="Calibri" pitchFamily="34" charset="0"/>
              </a:rPr>
              <a:t>Scenario 1</a:t>
            </a:r>
            <a:endParaRPr lang="el-GR" altLang="el-GR" sz="1600" dirty="0">
              <a:latin typeface="Calibri" pitchFamily="34" charset="0"/>
            </a:endParaRPr>
          </a:p>
          <a:p>
            <a:pPr eaLnBrk="1" hangingPunct="1"/>
            <a:r>
              <a:rPr lang="en-US" altLang="el-GR" sz="1600" dirty="0">
                <a:latin typeface="Calibri" pitchFamily="34" charset="0"/>
              </a:rPr>
              <a:t>Recovery of the Automotive Market</a:t>
            </a:r>
            <a:endParaRPr lang="el-GR" altLang="el-GR" sz="1600" dirty="0">
              <a:latin typeface="Calibri" pitchFamily="34" charset="0"/>
            </a:endParaRPr>
          </a:p>
          <a:p>
            <a:pPr eaLnBrk="1" hangingPunct="1"/>
            <a:r>
              <a:rPr lang="el-GR" altLang="el-GR" sz="1600" dirty="0">
                <a:latin typeface="Calibri" pitchFamily="34" charset="0"/>
              </a:rPr>
              <a:t>2030: 80</a:t>
            </a:r>
            <a:r>
              <a:rPr lang="en-US" altLang="el-GR" sz="1600" dirty="0">
                <a:latin typeface="Calibri" pitchFamily="34" charset="0"/>
              </a:rPr>
              <a:t>,000 EVs</a:t>
            </a:r>
            <a:r>
              <a:rPr lang="el-GR" altLang="el-GR" sz="1600" dirty="0">
                <a:latin typeface="Calibri" pitchFamily="34" charset="0"/>
              </a:rPr>
              <a:t>, 2040: </a:t>
            </a:r>
            <a:r>
              <a:rPr lang="en-US" altLang="el-GR" sz="1600" dirty="0">
                <a:latin typeface="Calibri" pitchFamily="34" charset="0"/>
              </a:rPr>
              <a:t>900,000 EVs</a:t>
            </a:r>
            <a:r>
              <a:rPr lang="el-GR" altLang="el-GR" sz="1600" dirty="0">
                <a:latin typeface="Calibri" pitchFamily="34" charset="0"/>
              </a:rPr>
              <a:t> </a:t>
            </a:r>
          </a:p>
          <a:p>
            <a:pPr eaLnBrk="1" hangingPunct="1"/>
            <a:r>
              <a:rPr lang="en-US" altLang="el-GR" sz="1600" dirty="0">
                <a:latin typeface="Calibri" pitchFamily="34" charset="0"/>
              </a:rPr>
              <a:t>Conservative market penetration of EVs </a:t>
            </a:r>
            <a:r>
              <a:rPr lang="el-GR" altLang="el-GR" sz="1600" dirty="0">
                <a:latin typeface="Calibri" pitchFamily="34" charset="0"/>
              </a:rPr>
              <a:t>(</a:t>
            </a:r>
            <a:r>
              <a:rPr lang="en-US" altLang="el-GR" sz="1600" dirty="0">
                <a:latin typeface="Calibri" pitchFamily="34" charset="0"/>
              </a:rPr>
              <a:t>average market penetration of </a:t>
            </a:r>
            <a:r>
              <a:rPr lang="el-GR" altLang="el-GR" sz="1600" dirty="0">
                <a:latin typeface="Calibri" pitchFamily="34" charset="0"/>
              </a:rPr>
              <a:t> 5% </a:t>
            </a:r>
            <a:r>
              <a:rPr lang="en-US" altLang="el-GR" sz="1600" dirty="0">
                <a:latin typeface="Calibri" pitchFamily="34" charset="0"/>
              </a:rPr>
              <a:t>for the period 2018 - </a:t>
            </a:r>
            <a:r>
              <a:rPr lang="el-GR" altLang="el-GR" sz="1600" dirty="0">
                <a:latin typeface="Calibri" pitchFamily="34" charset="0"/>
              </a:rPr>
              <a:t>2030)</a:t>
            </a:r>
          </a:p>
          <a:p>
            <a:pPr eaLnBrk="1" hangingPunct="1"/>
            <a:r>
              <a:rPr lang="en-US" altLang="el-GR" sz="1600" dirty="0">
                <a:latin typeface="Calibri" pitchFamily="34" charset="0"/>
              </a:rPr>
              <a:t>Sufficient coverage of charging need by the publicly available charging network</a:t>
            </a:r>
            <a:r>
              <a:rPr lang="el-GR" altLang="el-GR" sz="1600" dirty="0">
                <a:latin typeface="Calibri" pitchFamily="34" charset="0"/>
              </a:rPr>
              <a:t> </a:t>
            </a:r>
          </a:p>
          <a:p>
            <a:pPr marL="0" indent="0" eaLnBrk="1" hangingPunct="1">
              <a:buNone/>
            </a:pPr>
            <a:endParaRPr lang="en-US" altLang="el-GR" sz="1300" dirty="0">
              <a:latin typeface="Calibri" pitchFamily="34" charset="0"/>
            </a:endParaRPr>
          </a:p>
          <a:p>
            <a:pPr marL="0" indent="0" eaLnBrk="1" hangingPunct="1">
              <a:buNone/>
            </a:pPr>
            <a:endParaRPr lang="en-US" altLang="el-GR" sz="1300" dirty="0">
              <a:latin typeface="Calibri" pitchFamily="34" charset="0"/>
            </a:endParaRPr>
          </a:p>
          <a:p>
            <a:pPr marL="0" indent="0" eaLnBrk="1" hangingPunct="1">
              <a:buNone/>
            </a:pPr>
            <a:r>
              <a:rPr lang="en-US" altLang="el-GR" sz="1600" dirty="0">
                <a:latin typeface="Calibri" pitchFamily="34" charset="0"/>
              </a:rPr>
              <a:t>Scenario</a:t>
            </a:r>
            <a:r>
              <a:rPr lang="el-GR" altLang="el-GR" sz="1600" dirty="0">
                <a:latin typeface="Calibri" pitchFamily="34" charset="0"/>
              </a:rPr>
              <a:t> 2</a:t>
            </a:r>
          </a:p>
          <a:p>
            <a:pPr eaLnBrk="1" hangingPunct="1"/>
            <a:r>
              <a:rPr lang="en-US" altLang="el-GR" sz="1600" dirty="0">
                <a:latin typeface="Calibri" pitchFamily="34" charset="0"/>
              </a:rPr>
              <a:t>Stabilization of motor vehicle market at </a:t>
            </a:r>
            <a:r>
              <a:rPr lang="el-GR" altLang="el-GR" sz="1600" dirty="0">
                <a:latin typeface="Calibri" pitchFamily="34" charset="0"/>
              </a:rPr>
              <a:t>100,000 </a:t>
            </a:r>
            <a:r>
              <a:rPr lang="en-US" altLang="el-GR" sz="1600" dirty="0">
                <a:latin typeface="Calibri" pitchFamily="34" charset="0"/>
              </a:rPr>
              <a:t>sales per annum</a:t>
            </a:r>
            <a:endParaRPr lang="el-GR" altLang="el-GR" sz="1600" dirty="0">
              <a:latin typeface="Calibri" pitchFamily="34" charset="0"/>
            </a:endParaRPr>
          </a:p>
          <a:p>
            <a:pPr eaLnBrk="1" hangingPunct="1"/>
            <a:r>
              <a:rPr lang="en-US" altLang="el-GR" sz="1600" dirty="0">
                <a:latin typeface="Calibri" pitchFamily="34" charset="0"/>
              </a:rPr>
              <a:t>Average EV penetration in them motor vehicle of 15</a:t>
            </a:r>
            <a:r>
              <a:rPr lang="el-GR" altLang="el-GR" sz="1600" dirty="0">
                <a:latin typeface="Calibri" pitchFamily="34" charset="0"/>
              </a:rPr>
              <a:t>% </a:t>
            </a:r>
            <a:r>
              <a:rPr lang="en-US" altLang="el-GR" sz="1600" dirty="0">
                <a:latin typeface="Calibri" pitchFamily="34" charset="0"/>
              </a:rPr>
              <a:t>for the period 2018-2030</a:t>
            </a:r>
            <a:endParaRPr lang="el-GR" altLang="el-GR" sz="1600" dirty="0">
              <a:latin typeface="Calibri" pitchFamily="34" charset="0"/>
            </a:endParaRPr>
          </a:p>
          <a:p>
            <a:pPr eaLnBrk="1" hangingPunct="1"/>
            <a:r>
              <a:rPr lang="el-GR" altLang="el-GR" sz="1600" dirty="0">
                <a:latin typeface="Calibri" pitchFamily="34" charset="0"/>
              </a:rPr>
              <a:t>2030: 200</a:t>
            </a:r>
            <a:r>
              <a:rPr lang="en-US" altLang="el-GR" sz="1600" dirty="0">
                <a:latin typeface="Calibri" pitchFamily="34" charset="0"/>
              </a:rPr>
              <a:t>,000</a:t>
            </a:r>
            <a:r>
              <a:rPr lang="el-GR" altLang="el-GR" sz="1600" dirty="0">
                <a:latin typeface="Calibri" pitchFamily="34" charset="0"/>
              </a:rPr>
              <a:t> </a:t>
            </a:r>
            <a:r>
              <a:rPr lang="en-US" altLang="el-GR" sz="1600" dirty="0">
                <a:latin typeface="Calibri" pitchFamily="34" charset="0"/>
              </a:rPr>
              <a:t>EVs</a:t>
            </a:r>
            <a:r>
              <a:rPr lang="el-GR" altLang="el-GR" sz="1600" dirty="0">
                <a:latin typeface="Calibri" pitchFamily="34" charset="0"/>
              </a:rPr>
              <a:t> , 2040: 1.1 </a:t>
            </a:r>
            <a:r>
              <a:rPr lang="en-US" altLang="el-GR" sz="1600" dirty="0">
                <a:latin typeface="Calibri" pitchFamily="34" charset="0"/>
              </a:rPr>
              <a:t>mil.</a:t>
            </a:r>
            <a:r>
              <a:rPr lang="el-GR" altLang="el-GR" sz="1600" dirty="0">
                <a:latin typeface="Calibri" pitchFamily="34" charset="0"/>
              </a:rPr>
              <a:t> </a:t>
            </a:r>
            <a:r>
              <a:rPr lang="en-US" altLang="el-GR" sz="1600" dirty="0">
                <a:latin typeface="Calibri" pitchFamily="34" charset="0"/>
              </a:rPr>
              <a:t>EVs</a:t>
            </a:r>
            <a:r>
              <a:rPr lang="el-GR" altLang="el-GR" sz="1600" dirty="0">
                <a:latin typeface="Calibri" pitchFamily="34" charset="0"/>
              </a:rPr>
              <a:t> </a:t>
            </a:r>
          </a:p>
          <a:p>
            <a:pPr marL="0" indent="0" eaLnBrk="1" hangingPunct="1">
              <a:buNone/>
            </a:pPr>
            <a:r>
              <a:rPr lang="el-GR" altLang="el-GR" sz="1600" dirty="0">
                <a:latin typeface="Calibri" pitchFamily="34" charset="0"/>
              </a:rPr>
              <a:t> </a:t>
            </a:r>
          </a:p>
          <a:p>
            <a:pPr eaLnBrk="1" hangingPunct="1"/>
            <a:endParaRPr lang="el-GR" altLang="el-GR" sz="1200" dirty="0">
              <a:latin typeface="Calibri" pitchFamily="34" charset="0"/>
            </a:endParaRPr>
          </a:p>
          <a:p>
            <a:pPr eaLnBrk="1" hangingPunct="1"/>
            <a:endParaRPr lang="el-GR" altLang="el-GR" sz="1200" dirty="0">
              <a:latin typeface="Calibri" pitchFamily="34" charset="0"/>
            </a:endParaRPr>
          </a:p>
          <a:p>
            <a:pPr eaLnBrk="1" hangingPunct="1"/>
            <a:endParaRPr lang="el-GR" altLang="el-GR" sz="1200" dirty="0">
              <a:latin typeface="Calibri" pitchFamily="34" charset="0"/>
            </a:endParaRPr>
          </a:p>
          <a:p>
            <a:pPr eaLnBrk="1" hangingPunct="1"/>
            <a:endParaRPr lang="el-GR" altLang="el-GR" sz="1400" dirty="0">
              <a:latin typeface="Calibri" pitchFamily="34" charset="0"/>
            </a:endParaRPr>
          </a:p>
          <a:p>
            <a:pPr marL="0" indent="0" eaLnBrk="1" hangingPunct="1">
              <a:buNone/>
            </a:pPr>
            <a:endParaRPr lang="en-US" altLang="el-GR" sz="1800" dirty="0">
              <a:solidFill>
                <a:schemeClr val="tx2"/>
              </a:solidFill>
              <a:latin typeface="Calibri" pitchFamily="34" charset="0"/>
              <a:cs typeface="Times New Roman" pitchFamily="18" charset="0"/>
            </a:endParaRPr>
          </a:p>
          <a:p>
            <a:pPr eaLnBrk="1" hangingPunct="1"/>
            <a:endParaRPr lang="en-US" altLang="el-GR" sz="1800" dirty="0">
              <a:solidFill>
                <a:srgbClr val="003366"/>
              </a:solidFill>
              <a:latin typeface="Calibri" pitchFamily="34" charset="0"/>
              <a:ea typeface="Calibri" pitchFamily="34" charset="0"/>
              <a:cs typeface="Calibri" pitchFamily="34" charset="0"/>
            </a:endParaRPr>
          </a:p>
          <a:p>
            <a:pPr lvl="1" eaLnBrk="1" hangingPunct="1"/>
            <a:endParaRPr lang="en-US" altLang="el-GR" sz="1400" dirty="0">
              <a:solidFill>
                <a:schemeClr val="tx2"/>
              </a:solidFill>
              <a:latin typeface="Calibri" pitchFamily="34" charset="0"/>
              <a:cs typeface="Times New Roman" pitchFamily="18" charset="0"/>
            </a:endParaRPr>
          </a:p>
          <a:p>
            <a:pPr lvl="1" eaLnBrk="1" hangingPunct="1"/>
            <a:endParaRPr lang="en-US" altLang="el-GR" sz="1400" dirty="0">
              <a:solidFill>
                <a:schemeClr val="tx2"/>
              </a:solidFill>
              <a:latin typeface="Calibri" pitchFamily="34" charset="0"/>
              <a:cs typeface="Times New Roman" pitchFamily="18" charset="0"/>
            </a:endParaRPr>
          </a:p>
          <a:p>
            <a:pPr lvl="1" eaLnBrk="1" hangingPunct="1"/>
            <a:endParaRPr lang="en-US" altLang="el-GR" sz="1400" dirty="0">
              <a:solidFill>
                <a:schemeClr val="tx2"/>
              </a:solidFill>
              <a:latin typeface="Calibri" pitchFamily="34" charset="0"/>
              <a:cs typeface="Times New Roman" pitchFamily="18" charset="0"/>
            </a:endParaRPr>
          </a:p>
          <a:p>
            <a:pPr eaLnBrk="1" hangingPunct="1"/>
            <a:endParaRPr lang="en-US" altLang="el-GR" sz="1800" dirty="0">
              <a:solidFill>
                <a:schemeClr val="tx2"/>
              </a:solidFill>
              <a:latin typeface="Calibri" pitchFamily="34" charset="0"/>
              <a:cs typeface="Times New Roman" pitchFamily="18" charset="0"/>
            </a:endParaRPr>
          </a:p>
          <a:p>
            <a:pPr eaLnBrk="1" hangingPunct="1"/>
            <a:endParaRPr lang="en-US" altLang="el-GR" sz="1800" dirty="0">
              <a:solidFill>
                <a:schemeClr val="tx2"/>
              </a:solidFill>
              <a:latin typeface="Calibri" pitchFamily="34" charset="0"/>
              <a:cs typeface="Times New Roman" pitchFamily="18" charset="0"/>
            </a:endParaRPr>
          </a:p>
          <a:p>
            <a:pPr eaLnBrk="1" hangingPunct="1"/>
            <a:endParaRPr lang="en-US" altLang="el-GR" sz="1800" dirty="0">
              <a:solidFill>
                <a:schemeClr val="tx2"/>
              </a:solidFill>
              <a:latin typeface="Calibri" pitchFamily="34" charset="0"/>
              <a:cs typeface="Times New Roman" pitchFamily="18" charset="0"/>
            </a:endParaRPr>
          </a:p>
          <a:p>
            <a:pPr eaLnBrk="1" hangingPunct="1"/>
            <a:endParaRPr lang="en-US" altLang="el-GR" sz="1800" dirty="0">
              <a:solidFill>
                <a:schemeClr val="tx2"/>
              </a:solidFill>
              <a:latin typeface="Calibri" pitchFamily="34" charset="0"/>
              <a:cs typeface="Times New Roman" pitchFamily="18" charset="0"/>
            </a:endParaRPr>
          </a:p>
          <a:p>
            <a:pPr eaLnBrk="1" hangingPunct="1"/>
            <a:endParaRPr lang="el-GR" altLang="el-GR" sz="1800" dirty="0">
              <a:latin typeface="Calibri" pitchFamily="34" charset="0"/>
            </a:endParaRPr>
          </a:p>
        </p:txBody>
      </p:sp>
      <p:graphicFrame>
        <p:nvGraphicFramePr>
          <p:cNvPr id="6" name="Chart 8"/>
          <p:cNvGraphicFramePr>
            <a:graphicFrameLocks/>
          </p:cNvGraphicFramePr>
          <p:nvPr>
            <p:extLst>
              <p:ext uri="{D42A27DB-BD31-4B8C-83A1-F6EECF244321}">
                <p14:modId xmlns:p14="http://schemas.microsoft.com/office/powerpoint/2010/main" xmlns="" val="2908241702"/>
              </p:ext>
            </p:extLst>
          </p:nvPr>
        </p:nvGraphicFramePr>
        <p:xfrm>
          <a:off x="4499992" y="1916832"/>
          <a:ext cx="4570413" cy="16561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12"/>
          <p:cNvGraphicFramePr>
            <a:graphicFrameLocks/>
          </p:cNvGraphicFramePr>
          <p:nvPr>
            <p:extLst>
              <p:ext uri="{D42A27DB-BD31-4B8C-83A1-F6EECF244321}">
                <p14:modId xmlns:p14="http://schemas.microsoft.com/office/powerpoint/2010/main" xmlns="" val="3325183114"/>
              </p:ext>
            </p:extLst>
          </p:nvPr>
        </p:nvGraphicFramePr>
        <p:xfrm>
          <a:off x="4499992" y="4365104"/>
          <a:ext cx="4499993" cy="14401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252993250"/>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4DEDE4B-3C53-4AE4-86A2-83300FA5F38B}" type="slidenum">
              <a:rPr lang="en-US" altLang="el-GR" smtClean="0"/>
              <a:pPr>
                <a:defRPr/>
              </a:pPr>
              <a:t>21</a:t>
            </a:fld>
            <a:endParaRPr lang="en-US" altLang="el-GR"/>
          </a:p>
        </p:txBody>
      </p:sp>
      <p:graphicFrame>
        <p:nvGraphicFramePr>
          <p:cNvPr id="3" name="Chart 2"/>
          <p:cNvGraphicFramePr>
            <a:graphicFrameLocks/>
          </p:cNvGraphicFramePr>
          <p:nvPr>
            <p:extLst>
              <p:ext uri="{D42A27DB-BD31-4B8C-83A1-F6EECF244321}">
                <p14:modId xmlns:p14="http://schemas.microsoft.com/office/powerpoint/2010/main" xmlns="" val="3755060846"/>
              </p:ext>
            </p:extLst>
          </p:nvPr>
        </p:nvGraphicFramePr>
        <p:xfrm>
          <a:off x="279806" y="1412776"/>
          <a:ext cx="4392488" cy="28152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extLst>
              <p:ext uri="{D42A27DB-BD31-4B8C-83A1-F6EECF244321}">
                <p14:modId xmlns:p14="http://schemas.microsoft.com/office/powerpoint/2010/main" xmlns="" val="804003968"/>
              </p:ext>
            </p:extLst>
          </p:nvPr>
        </p:nvGraphicFramePr>
        <p:xfrm>
          <a:off x="4730943" y="1412776"/>
          <a:ext cx="4176464" cy="2808312"/>
        </p:xfrm>
        <a:graphic>
          <a:graphicData uri="http://schemas.openxmlformats.org/drawingml/2006/chart">
            <c:chart xmlns:c="http://schemas.openxmlformats.org/drawingml/2006/chart" xmlns:r="http://schemas.openxmlformats.org/officeDocument/2006/relationships" r:id="rId3"/>
          </a:graphicData>
        </a:graphic>
      </p:graphicFrame>
      <p:sp>
        <p:nvSpPr>
          <p:cNvPr id="5" name="Ορθογώνιο 3"/>
          <p:cNvSpPr>
            <a:spLocks noChangeArrowheads="1"/>
          </p:cNvSpPr>
          <p:nvPr/>
        </p:nvSpPr>
        <p:spPr bwMode="auto">
          <a:xfrm>
            <a:off x="107504" y="374834"/>
            <a:ext cx="8424862"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200">
                <a:solidFill>
                  <a:schemeClr val="tx1"/>
                </a:solidFill>
                <a:latin typeface="Palatino Linotype" pitchFamily="18" charset="0"/>
              </a:defRPr>
            </a:lvl1pPr>
            <a:lvl2pPr marL="742950" indent="-285750">
              <a:defRPr sz="1200">
                <a:solidFill>
                  <a:schemeClr val="tx1"/>
                </a:solidFill>
                <a:latin typeface="Palatino Linotype" pitchFamily="18" charset="0"/>
              </a:defRPr>
            </a:lvl2pPr>
            <a:lvl3pPr marL="1143000" indent="-228600">
              <a:defRPr sz="1200">
                <a:solidFill>
                  <a:schemeClr val="tx1"/>
                </a:solidFill>
                <a:latin typeface="Palatino Linotype" pitchFamily="18" charset="0"/>
              </a:defRPr>
            </a:lvl3pPr>
            <a:lvl4pPr marL="1600200" indent="-228600">
              <a:defRPr sz="1200">
                <a:solidFill>
                  <a:schemeClr val="tx1"/>
                </a:solidFill>
                <a:latin typeface="Palatino Linotype" pitchFamily="18" charset="0"/>
              </a:defRPr>
            </a:lvl4pPr>
            <a:lvl5pPr marL="2057400" indent="-22860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algn="ctr">
              <a:defRPr/>
            </a:pPr>
            <a:r>
              <a:rPr lang="en-US" altLang="el-GR" sz="2800" dirty="0">
                <a:solidFill>
                  <a:schemeClr val="tx2"/>
                </a:solidFill>
                <a:latin typeface="Calibri" pitchFamily="34" charset="0"/>
                <a:ea typeface="+mj-ea"/>
                <a:cs typeface="Times New Roman" pitchFamily="18" charset="0"/>
              </a:rPr>
              <a:t>Comparison of Uncoordinated Charging with </a:t>
            </a:r>
          </a:p>
          <a:p>
            <a:pPr algn="ctr">
              <a:defRPr/>
            </a:pPr>
            <a:r>
              <a:rPr lang="en-US" altLang="el-GR" sz="2800" dirty="0">
                <a:solidFill>
                  <a:schemeClr val="tx2"/>
                </a:solidFill>
                <a:latin typeface="Calibri" pitchFamily="34" charset="0"/>
                <a:ea typeface="+mj-ea"/>
                <a:cs typeface="Times New Roman" pitchFamily="18" charset="0"/>
              </a:rPr>
              <a:t>PEV Charging Scheduling</a:t>
            </a:r>
          </a:p>
        </p:txBody>
      </p:sp>
      <p:graphicFrame>
        <p:nvGraphicFramePr>
          <p:cNvPr id="6" name="Chart 5"/>
          <p:cNvGraphicFramePr>
            <a:graphicFrameLocks/>
          </p:cNvGraphicFramePr>
          <p:nvPr>
            <p:extLst>
              <p:ext uri="{D42A27DB-BD31-4B8C-83A1-F6EECF244321}">
                <p14:modId xmlns:p14="http://schemas.microsoft.com/office/powerpoint/2010/main" xmlns="" val="3315382338"/>
              </p:ext>
            </p:extLst>
          </p:nvPr>
        </p:nvGraphicFramePr>
        <p:xfrm>
          <a:off x="251520" y="4437112"/>
          <a:ext cx="4060263" cy="208751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2051"/>
          <p:cNvSpPr txBox="1">
            <a:spLocks noChangeArrowheads="1"/>
          </p:cNvSpPr>
          <p:nvPr/>
        </p:nvSpPr>
        <p:spPr>
          <a:xfrm>
            <a:off x="4499993" y="4293095"/>
            <a:ext cx="4384732" cy="2231529"/>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a:lstStyle>
          <a:p>
            <a:pPr marL="0" indent="0" eaLnBrk="1" hangingPunct="1">
              <a:buNone/>
            </a:pPr>
            <a:r>
              <a:rPr lang="en-US" altLang="el-GR" sz="1400" dirty="0">
                <a:latin typeface="Calibri" pitchFamily="34" charset="0"/>
              </a:rPr>
              <a:t>Indicative scenario</a:t>
            </a:r>
            <a:r>
              <a:rPr lang="el-GR" altLang="el-GR" sz="1400" dirty="0">
                <a:latin typeface="Calibri" pitchFamily="34" charset="0"/>
              </a:rPr>
              <a:t>: 500</a:t>
            </a:r>
            <a:r>
              <a:rPr lang="en-US" altLang="el-GR" sz="1400" dirty="0">
                <a:latin typeface="Calibri" pitchFamily="34" charset="0"/>
              </a:rPr>
              <a:t>,000</a:t>
            </a:r>
            <a:r>
              <a:rPr lang="el-GR" altLang="el-GR" sz="1400" dirty="0">
                <a:latin typeface="Calibri" pitchFamily="34" charset="0"/>
              </a:rPr>
              <a:t> </a:t>
            </a:r>
            <a:r>
              <a:rPr lang="en-US" altLang="el-GR" sz="1400" dirty="0">
                <a:latin typeface="Calibri" pitchFamily="34" charset="0"/>
              </a:rPr>
              <a:t> EVs</a:t>
            </a:r>
            <a:r>
              <a:rPr lang="el-GR" altLang="el-GR" sz="1400" dirty="0">
                <a:latin typeface="Calibri" pitchFamily="34" charset="0"/>
              </a:rPr>
              <a:t> , </a:t>
            </a:r>
            <a:r>
              <a:rPr lang="en-US" altLang="el-GR" sz="1400" dirty="0">
                <a:latin typeface="Calibri" pitchFamily="34" charset="0"/>
              </a:rPr>
              <a:t>average PEV charging rate of </a:t>
            </a:r>
            <a:r>
              <a:rPr lang="el-GR" altLang="el-GR" sz="1400" dirty="0">
                <a:latin typeface="Calibri" pitchFamily="34" charset="0"/>
              </a:rPr>
              <a:t>22</a:t>
            </a:r>
            <a:r>
              <a:rPr lang="en-US" altLang="el-GR" sz="1400" dirty="0">
                <a:latin typeface="Calibri" pitchFamily="34" charset="0"/>
              </a:rPr>
              <a:t>kW </a:t>
            </a:r>
            <a:r>
              <a:rPr lang="el-GR" altLang="el-GR" sz="1400" dirty="0">
                <a:latin typeface="Calibri" pitchFamily="34" charset="0"/>
              </a:rPr>
              <a:t>(</a:t>
            </a:r>
            <a:r>
              <a:rPr lang="en-US" altLang="el-GR" sz="1400" dirty="0" err="1">
                <a:latin typeface="Calibri" pitchFamily="34" charset="0"/>
              </a:rPr>
              <a:t>mennekes</a:t>
            </a:r>
            <a:r>
              <a:rPr lang="en-US" altLang="el-GR" sz="1400" dirty="0">
                <a:latin typeface="Calibri" pitchFamily="34" charset="0"/>
              </a:rPr>
              <a:t> mode 2, 3 </a:t>
            </a:r>
            <a:r>
              <a:rPr lang="en-US" altLang="el-GR" sz="1400" dirty="0" err="1">
                <a:latin typeface="Calibri" pitchFamily="34" charset="0"/>
              </a:rPr>
              <a:t>phazes</a:t>
            </a:r>
            <a:r>
              <a:rPr lang="en-US" altLang="el-GR" sz="1400" dirty="0">
                <a:latin typeface="Calibri" pitchFamily="34" charset="0"/>
              </a:rPr>
              <a:t> </a:t>
            </a:r>
            <a:r>
              <a:rPr lang="el-GR" altLang="el-GR" sz="1400" dirty="0">
                <a:latin typeface="Calibri" pitchFamily="34" charset="0"/>
              </a:rPr>
              <a:t>32Α</a:t>
            </a:r>
            <a:r>
              <a:rPr lang="en-US" altLang="el-GR" sz="1400" dirty="0">
                <a:latin typeface="Calibri" pitchFamily="34" charset="0"/>
              </a:rPr>
              <a:t>)</a:t>
            </a:r>
            <a:r>
              <a:rPr lang="el-GR" altLang="el-GR" sz="1400" dirty="0">
                <a:latin typeface="Calibri" pitchFamily="34" charset="0"/>
              </a:rPr>
              <a:t>, </a:t>
            </a:r>
            <a:r>
              <a:rPr lang="en-US" altLang="el-GR" sz="1400" dirty="0">
                <a:latin typeface="Calibri" pitchFamily="34" charset="0"/>
              </a:rPr>
              <a:t>use</a:t>
            </a:r>
            <a:r>
              <a:rPr lang="el-GR" altLang="el-GR" sz="1400" dirty="0">
                <a:latin typeface="Calibri" pitchFamily="34" charset="0"/>
              </a:rPr>
              <a:t>: 19.4</a:t>
            </a:r>
            <a:r>
              <a:rPr lang="en-US" altLang="el-GR" sz="1400" dirty="0">
                <a:latin typeface="Calibri" pitchFamily="34" charset="0"/>
              </a:rPr>
              <a:t> thousand</a:t>
            </a:r>
            <a:r>
              <a:rPr lang="el-GR" altLang="el-GR" sz="1400" dirty="0">
                <a:latin typeface="Calibri" pitchFamily="34" charset="0"/>
              </a:rPr>
              <a:t> </a:t>
            </a:r>
            <a:r>
              <a:rPr lang="en-US" altLang="el-GR" sz="1400" dirty="0">
                <a:latin typeface="Calibri" pitchFamily="34" charset="0"/>
              </a:rPr>
              <a:t>km</a:t>
            </a:r>
            <a:r>
              <a:rPr lang="el-GR" altLang="el-GR" sz="1400" dirty="0">
                <a:latin typeface="Calibri" pitchFamily="34" charset="0"/>
              </a:rPr>
              <a:t>/</a:t>
            </a:r>
            <a:r>
              <a:rPr lang="en-US" altLang="el-GR" sz="1400" dirty="0">
                <a:latin typeface="Calibri" pitchFamily="34" charset="0"/>
              </a:rPr>
              <a:t>annum</a:t>
            </a:r>
            <a:r>
              <a:rPr lang="el-GR" altLang="el-GR" sz="1400" dirty="0">
                <a:latin typeface="Calibri" pitchFamily="34" charset="0"/>
              </a:rPr>
              <a:t> (2015 Χ 2)</a:t>
            </a:r>
          </a:p>
          <a:p>
            <a:pPr eaLnBrk="1" hangingPunct="1"/>
            <a:r>
              <a:rPr lang="el-GR" altLang="el-GR" sz="1400" dirty="0">
                <a:latin typeface="Calibri" pitchFamily="34" charset="0"/>
              </a:rPr>
              <a:t>236.95 </a:t>
            </a:r>
            <a:r>
              <a:rPr lang="en-US" altLang="el-GR" sz="1400" dirty="0">
                <a:latin typeface="Calibri" pitchFamily="34" charset="0"/>
              </a:rPr>
              <a:t>MWh difference in peak electricity demand </a:t>
            </a:r>
            <a:endParaRPr lang="el-GR" altLang="el-GR" sz="1400" dirty="0">
              <a:latin typeface="Calibri" pitchFamily="34" charset="0"/>
            </a:endParaRPr>
          </a:p>
          <a:p>
            <a:pPr eaLnBrk="1" hangingPunct="1"/>
            <a:r>
              <a:rPr lang="en-US" altLang="el-GR" sz="1400" dirty="0">
                <a:latin typeface="Calibri" pitchFamily="34" charset="0"/>
              </a:rPr>
              <a:t>Coordinated charging</a:t>
            </a:r>
            <a:r>
              <a:rPr lang="el-GR" altLang="el-GR" sz="1400" dirty="0">
                <a:latin typeface="Calibri" pitchFamily="34" charset="0"/>
              </a:rPr>
              <a:t>: </a:t>
            </a:r>
            <a:r>
              <a:rPr lang="en-US" altLang="el-GR" sz="1400" dirty="0">
                <a:latin typeface="Calibri" pitchFamily="34" charset="0"/>
              </a:rPr>
              <a:t>Power demand refers to non EV charging related power demand</a:t>
            </a:r>
            <a:endParaRPr lang="el-GR" altLang="el-GR" sz="1400" dirty="0">
              <a:latin typeface="Calibri" pitchFamily="34" charset="0"/>
            </a:endParaRPr>
          </a:p>
          <a:p>
            <a:pPr eaLnBrk="1" hangingPunct="1"/>
            <a:r>
              <a:rPr lang="en-US" altLang="el-GR" sz="1400" dirty="0">
                <a:latin typeface="Calibri" pitchFamily="34" charset="0"/>
              </a:rPr>
              <a:t>Synchronization of charging loads of </a:t>
            </a:r>
            <a:r>
              <a:rPr lang="el-GR" altLang="el-GR" sz="1400" dirty="0">
                <a:latin typeface="Calibri" pitchFamily="34" charset="0"/>
              </a:rPr>
              <a:t>75% </a:t>
            </a:r>
            <a:r>
              <a:rPr lang="en-US" altLang="el-GR" sz="1400" dirty="0">
                <a:latin typeface="Calibri" pitchFamily="34" charset="0"/>
              </a:rPr>
              <a:t>could potentially result in peak load intra-hour demand of </a:t>
            </a:r>
            <a:r>
              <a:rPr lang="el-GR" altLang="el-GR" sz="1400" dirty="0">
                <a:latin typeface="Calibri" pitchFamily="34" charset="0"/>
              </a:rPr>
              <a:t>1.65</a:t>
            </a:r>
            <a:r>
              <a:rPr lang="en-US" altLang="el-GR" sz="1400" dirty="0">
                <a:latin typeface="Calibri" pitchFamily="34" charset="0"/>
              </a:rPr>
              <a:t> GW (in weekly </a:t>
            </a:r>
            <a:r>
              <a:rPr lang="en-US" altLang="el-GR" sz="1400">
                <a:latin typeface="Calibri" pitchFamily="34" charset="0"/>
              </a:rPr>
              <a:t>critical hour)</a:t>
            </a:r>
            <a:endParaRPr lang="en-US" altLang="el-GR" sz="1400" dirty="0">
              <a:latin typeface="Calibri" pitchFamily="34" charset="0"/>
            </a:endParaRPr>
          </a:p>
          <a:p>
            <a:pPr eaLnBrk="1" hangingPunct="1"/>
            <a:endParaRPr lang="el-GR" altLang="el-GR" sz="1400" dirty="0">
              <a:latin typeface="Calibri" pitchFamily="34" charset="0"/>
            </a:endParaRPr>
          </a:p>
          <a:p>
            <a:pPr eaLnBrk="1" hangingPunct="1"/>
            <a:endParaRPr lang="en-US" altLang="el-GR" sz="1800" dirty="0">
              <a:solidFill>
                <a:schemeClr val="tx2"/>
              </a:solidFill>
              <a:latin typeface="Calibri" pitchFamily="34" charset="0"/>
              <a:cs typeface="Times New Roman" pitchFamily="18" charset="0"/>
            </a:endParaRPr>
          </a:p>
          <a:p>
            <a:pPr eaLnBrk="1" hangingPunct="1"/>
            <a:endParaRPr lang="en-US" altLang="el-GR" sz="1800" dirty="0">
              <a:solidFill>
                <a:srgbClr val="003366"/>
              </a:solidFill>
              <a:latin typeface="Calibri" pitchFamily="34" charset="0"/>
              <a:ea typeface="Calibri" pitchFamily="34" charset="0"/>
              <a:cs typeface="Calibri" pitchFamily="34" charset="0"/>
            </a:endParaRPr>
          </a:p>
          <a:p>
            <a:pPr lvl="1" eaLnBrk="1" hangingPunct="1"/>
            <a:endParaRPr lang="en-US" altLang="el-GR" sz="1400" dirty="0">
              <a:solidFill>
                <a:schemeClr val="tx2"/>
              </a:solidFill>
              <a:latin typeface="Calibri" pitchFamily="34" charset="0"/>
              <a:cs typeface="Times New Roman" pitchFamily="18" charset="0"/>
            </a:endParaRPr>
          </a:p>
          <a:p>
            <a:pPr lvl="1" eaLnBrk="1" hangingPunct="1"/>
            <a:endParaRPr lang="en-US" altLang="el-GR" sz="1400" dirty="0">
              <a:solidFill>
                <a:schemeClr val="tx2"/>
              </a:solidFill>
              <a:latin typeface="Calibri" pitchFamily="34" charset="0"/>
              <a:cs typeface="Times New Roman" pitchFamily="18" charset="0"/>
            </a:endParaRPr>
          </a:p>
          <a:p>
            <a:pPr lvl="1" eaLnBrk="1" hangingPunct="1"/>
            <a:endParaRPr lang="en-US" altLang="el-GR" sz="1400" dirty="0">
              <a:solidFill>
                <a:schemeClr val="tx2"/>
              </a:solidFill>
              <a:latin typeface="Calibri" pitchFamily="34" charset="0"/>
              <a:cs typeface="Times New Roman" pitchFamily="18" charset="0"/>
            </a:endParaRPr>
          </a:p>
          <a:p>
            <a:pPr eaLnBrk="1" hangingPunct="1"/>
            <a:endParaRPr lang="en-US" altLang="el-GR" sz="1800" dirty="0">
              <a:solidFill>
                <a:schemeClr val="tx2"/>
              </a:solidFill>
              <a:latin typeface="Calibri" pitchFamily="34" charset="0"/>
              <a:cs typeface="Times New Roman" pitchFamily="18" charset="0"/>
            </a:endParaRPr>
          </a:p>
          <a:p>
            <a:pPr eaLnBrk="1" hangingPunct="1"/>
            <a:endParaRPr lang="en-US" altLang="el-GR" sz="1800" dirty="0">
              <a:solidFill>
                <a:schemeClr val="tx2"/>
              </a:solidFill>
              <a:latin typeface="Calibri" pitchFamily="34" charset="0"/>
              <a:cs typeface="Times New Roman" pitchFamily="18" charset="0"/>
            </a:endParaRPr>
          </a:p>
          <a:p>
            <a:pPr eaLnBrk="1" hangingPunct="1"/>
            <a:endParaRPr lang="en-US" altLang="el-GR" sz="1800" dirty="0">
              <a:solidFill>
                <a:schemeClr val="tx2"/>
              </a:solidFill>
              <a:latin typeface="Calibri" pitchFamily="34" charset="0"/>
              <a:cs typeface="Times New Roman" pitchFamily="18" charset="0"/>
            </a:endParaRPr>
          </a:p>
          <a:p>
            <a:pPr eaLnBrk="1" hangingPunct="1"/>
            <a:endParaRPr lang="en-US" altLang="el-GR" sz="1800" dirty="0">
              <a:solidFill>
                <a:schemeClr val="tx2"/>
              </a:solidFill>
              <a:latin typeface="Calibri" pitchFamily="34" charset="0"/>
              <a:cs typeface="Times New Roman" pitchFamily="18" charset="0"/>
            </a:endParaRPr>
          </a:p>
          <a:p>
            <a:pPr eaLnBrk="1" hangingPunct="1"/>
            <a:endParaRPr lang="el-GR" altLang="el-GR" sz="1800" dirty="0">
              <a:latin typeface="Calibri" pitchFamily="34" charset="0"/>
            </a:endParaRPr>
          </a:p>
        </p:txBody>
      </p:sp>
      <p:pic>
        <p:nvPicPr>
          <p:cNvPr id="10" name="Picture 1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659688"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38664831"/>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4DEDE4B-3C53-4AE4-86A2-83300FA5F38B}" type="slidenum">
              <a:rPr lang="en-US" altLang="el-GR" smtClean="0"/>
              <a:pPr>
                <a:defRPr/>
              </a:pPr>
              <a:t>22</a:t>
            </a:fld>
            <a:endParaRPr lang="en-US" altLang="el-GR"/>
          </a:p>
        </p:txBody>
      </p:sp>
      <p:graphicFrame>
        <p:nvGraphicFramePr>
          <p:cNvPr id="3" name="Chart 2"/>
          <p:cNvGraphicFramePr>
            <a:graphicFrameLocks/>
          </p:cNvGraphicFramePr>
          <p:nvPr>
            <p:extLst>
              <p:ext uri="{D42A27DB-BD31-4B8C-83A1-F6EECF244321}">
                <p14:modId xmlns:p14="http://schemas.microsoft.com/office/powerpoint/2010/main" xmlns="" val="2476334703"/>
              </p:ext>
            </p:extLst>
          </p:nvPr>
        </p:nvGraphicFramePr>
        <p:xfrm>
          <a:off x="395536" y="1484784"/>
          <a:ext cx="4974166" cy="31496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2051"/>
          <p:cNvSpPr txBox="1">
            <a:spLocks noChangeArrowheads="1"/>
          </p:cNvSpPr>
          <p:nvPr/>
        </p:nvSpPr>
        <p:spPr>
          <a:xfrm>
            <a:off x="467544" y="4725144"/>
            <a:ext cx="8417181" cy="1799480"/>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a:lstStyle>
          <a:p>
            <a:pPr eaLnBrk="1" hangingPunct="1"/>
            <a:r>
              <a:rPr lang="en-US" altLang="el-GR" sz="1400" dirty="0">
                <a:latin typeface="Calibri" pitchFamily="34" charset="0"/>
              </a:rPr>
              <a:t>2032: 4900MW maximum annual power demand  at </a:t>
            </a:r>
            <a:r>
              <a:rPr lang="el-GR" altLang="el-GR" sz="1400" dirty="0">
                <a:latin typeface="Calibri" pitchFamily="34" charset="0"/>
              </a:rPr>
              <a:t>250</a:t>
            </a:r>
            <a:r>
              <a:rPr lang="en-US" altLang="el-GR" sz="1400" dirty="0">
                <a:latin typeface="Calibri" pitchFamily="34" charset="0"/>
              </a:rPr>
              <a:t> kW with simultaneous charging of </a:t>
            </a:r>
            <a:r>
              <a:rPr lang="el-GR" altLang="el-GR" sz="1400" dirty="0">
                <a:latin typeface="Calibri" pitchFamily="34" charset="0"/>
              </a:rPr>
              <a:t>25% </a:t>
            </a:r>
            <a:r>
              <a:rPr lang="en-US" altLang="el-GR" sz="1400" dirty="0">
                <a:latin typeface="Calibri" pitchFamily="34" charset="0"/>
              </a:rPr>
              <a:t>of the vehicles during the yearly critical EV-charging load hour </a:t>
            </a:r>
            <a:r>
              <a:rPr lang="el-GR" altLang="el-GR" sz="1400" dirty="0">
                <a:latin typeface="Calibri" pitchFamily="34" charset="0"/>
              </a:rPr>
              <a:t>(392 </a:t>
            </a:r>
            <a:r>
              <a:rPr lang="en-US" altLang="el-GR" sz="1400" dirty="0">
                <a:latin typeface="Calibri" pitchFamily="34" charset="0"/>
              </a:rPr>
              <a:t>thousand EVs</a:t>
            </a:r>
            <a:r>
              <a:rPr lang="el-GR" altLang="el-GR" sz="1400" dirty="0">
                <a:latin typeface="Calibri" pitchFamily="34" charset="0"/>
              </a:rPr>
              <a:t>)</a:t>
            </a:r>
          </a:p>
          <a:p>
            <a:pPr eaLnBrk="1" hangingPunct="1"/>
            <a:r>
              <a:rPr lang="el-GR" altLang="el-GR" sz="1400" dirty="0">
                <a:latin typeface="Calibri" pitchFamily="34" charset="0"/>
              </a:rPr>
              <a:t>2040: 2500</a:t>
            </a:r>
            <a:r>
              <a:rPr lang="en-US" altLang="el-GR" sz="1400" dirty="0">
                <a:latin typeface="Calibri" pitchFamily="34" charset="0"/>
              </a:rPr>
              <a:t>MW maximum annual power demand  at 22 kW with simultaneous charging of </a:t>
            </a:r>
            <a:r>
              <a:rPr lang="el-GR" altLang="el-GR" sz="1400" dirty="0">
                <a:latin typeface="Calibri" pitchFamily="34" charset="0"/>
              </a:rPr>
              <a:t>25% </a:t>
            </a:r>
            <a:r>
              <a:rPr lang="en-US" altLang="el-GR" sz="1400" dirty="0">
                <a:latin typeface="Calibri" pitchFamily="34" charset="0"/>
              </a:rPr>
              <a:t>of the vehicles during the yearly critical EV-charging load hour </a:t>
            </a:r>
            <a:r>
              <a:rPr lang="el-GR" altLang="el-GR" sz="1400" dirty="0">
                <a:latin typeface="Calibri" pitchFamily="34" charset="0"/>
              </a:rPr>
              <a:t>(</a:t>
            </a:r>
            <a:r>
              <a:rPr lang="en-US" altLang="el-GR" sz="1400" dirty="0">
                <a:latin typeface="Calibri" pitchFamily="34" charset="0"/>
              </a:rPr>
              <a:t>1.11 mil. EVs</a:t>
            </a:r>
            <a:r>
              <a:rPr lang="el-GR" altLang="el-GR" sz="1400" dirty="0">
                <a:latin typeface="Calibri" pitchFamily="34" charset="0"/>
              </a:rPr>
              <a:t>)</a:t>
            </a:r>
          </a:p>
          <a:p>
            <a:pPr eaLnBrk="1" hangingPunct="1"/>
            <a:r>
              <a:rPr lang="en-US" altLang="el-GR" sz="1400" dirty="0">
                <a:latin typeface="Calibri" pitchFamily="34" charset="0"/>
              </a:rPr>
              <a:t>Importance of automations of timely allocation of charging loads (smart metering) or the actions of PEV aggregators with authority to control/regulate the charging activity (scheduling, charging rate (power), etc.) </a:t>
            </a:r>
          </a:p>
          <a:p>
            <a:pPr eaLnBrk="1" hangingPunct="1"/>
            <a:endParaRPr lang="el-GR" altLang="el-GR" sz="1400" dirty="0">
              <a:latin typeface="Calibri" pitchFamily="34" charset="0"/>
            </a:endParaRPr>
          </a:p>
          <a:p>
            <a:pPr eaLnBrk="1" hangingPunct="1"/>
            <a:endParaRPr lang="en-US" altLang="el-GR" sz="1800" dirty="0">
              <a:solidFill>
                <a:schemeClr val="tx2"/>
              </a:solidFill>
              <a:latin typeface="Calibri" pitchFamily="34" charset="0"/>
              <a:cs typeface="Times New Roman" pitchFamily="18" charset="0"/>
            </a:endParaRPr>
          </a:p>
          <a:p>
            <a:pPr eaLnBrk="1" hangingPunct="1"/>
            <a:endParaRPr lang="en-US" altLang="el-GR" sz="1800" dirty="0">
              <a:solidFill>
                <a:srgbClr val="003366"/>
              </a:solidFill>
              <a:latin typeface="Calibri" pitchFamily="34" charset="0"/>
              <a:ea typeface="Calibri" pitchFamily="34" charset="0"/>
              <a:cs typeface="Calibri" pitchFamily="34" charset="0"/>
            </a:endParaRPr>
          </a:p>
          <a:p>
            <a:pPr lvl="1" eaLnBrk="1" hangingPunct="1"/>
            <a:endParaRPr lang="en-US" altLang="el-GR" sz="1400" dirty="0">
              <a:solidFill>
                <a:schemeClr val="tx2"/>
              </a:solidFill>
              <a:latin typeface="Calibri" pitchFamily="34" charset="0"/>
              <a:cs typeface="Times New Roman" pitchFamily="18" charset="0"/>
            </a:endParaRPr>
          </a:p>
          <a:p>
            <a:pPr lvl="1" eaLnBrk="1" hangingPunct="1"/>
            <a:endParaRPr lang="en-US" altLang="el-GR" sz="1400" dirty="0">
              <a:solidFill>
                <a:schemeClr val="tx2"/>
              </a:solidFill>
              <a:latin typeface="Calibri" pitchFamily="34" charset="0"/>
              <a:cs typeface="Times New Roman" pitchFamily="18" charset="0"/>
            </a:endParaRPr>
          </a:p>
          <a:p>
            <a:pPr lvl="1" eaLnBrk="1" hangingPunct="1"/>
            <a:endParaRPr lang="en-US" altLang="el-GR" sz="1400" dirty="0">
              <a:solidFill>
                <a:schemeClr val="tx2"/>
              </a:solidFill>
              <a:latin typeface="Calibri" pitchFamily="34" charset="0"/>
              <a:cs typeface="Times New Roman" pitchFamily="18" charset="0"/>
            </a:endParaRPr>
          </a:p>
          <a:p>
            <a:pPr eaLnBrk="1" hangingPunct="1"/>
            <a:endParaRPr lang="en-US" altLang="el-GR" sz="1800" dirty="0">
              <a:solidFill>
                <a:schemeClr val="tx2"/>
              </a:solidFill>
              <a:latin typeface="Calibri" pitchFamily="34" charset="0"/>
              <a:cs typeface="Times New Roman" pitchFamily="18" charset="0"/>
            </a:endParaRPr>
          </a:p>
          <a:p>
            <a:pPr eaLnBrk="1" hangingPunct="1"/>
            <a:endParaRPr lang="en-US" altLang="el-GR" sz="1800" dirty="0">
              <a:solidFill>
                <a:schemeClr val="tx2"/>
              </a:solidFill>
              <a:latin typeface="Calibri" pitchFamily="34" charset="0"/>
              <a:cs typeface="Times New Roman" pitchFamily="18" charset="0"/>
            </a:endParaRPr>
          </a:p>
          <a:p>
            <a:pPr eaLnBrk="1" hangingPunct="1"/>
            <a:endParaRPr lang="en-US" altLang="el-GR" sz="1800" dirty="0">
              <a:solidFill>
                <a:schemeClr val="tx2"/>
              </a:solidFill>
              <a:latin typeface="Calibri" pitchFamily="34" charset="0"/>
              <a:cs typeface="Times New Roman" pitchFamily="18" charset="0"/>
            </a:endParaRPr>
          </a:p>
          <a:p>
            <a:pPr eaLnBrk="1" hangingPunct="1"/>
            <a:endParaRPr lang="en-US" altLang="el-GR" sz="1800" dirty="0">
              <a:solidFill>
                <a:schemeClr val="tx2"/>
              </a:solidFill>
              <a:latin typeface="Calibri" pitchFamily="34" charset="0"/>
              <a:cs typeface="Times New Roman" pitchFamily="18" charset="0"/>
            </a:endParaRPr>
          </a:p>
          <a:p>
            <a:pPr eaLnBrk="1" hangingPunct="1"/>
            <a:endParaRPr lang="el-GR" altLang="el-GR" sz="1800" dirty="0">
              <a:latin typeface="Calibri"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xmlns="" val="1322407420"/>
              </p:ext>
            </p:extLst>
          </p:nvPr>
        </p:nvGraphicFramePr>
        <p:xfrm>
          <a:off x="5364089" y="1628800"/>
          <a:ext cx="3488588" cy="2952328"/>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p:cNvSpPr/>
          <p:nvPr/>
        </p:nvSpPr>
        <p:spPr>
          <a:xfrm>
            <a:off x="625459" y="658723"/>
            <a:ext cx="8259266" cy="523220"/>
          </a:xfrm>
          <a:prstGeom prst="rect">
            <a:avLst/>
          </a:prstGeom>
        </p:spPr>
        <p:txBody>
          <a:bodyPr wrap="square">
            <a:spAutoFit/>
          </a:bodyPr>
          <a:lstStyle/>
          <a:p>
            <a:pPr lvl="0" algn="ctr">
              <a:defRPr/>
            </a:pPr>
            <a:r>
              <a:rPr lang="en-US" altLang="el-GR" sz="2800" dirty="0">
                <a:solidFill>
                  <a:srgbClr val="666699"/>
                </a:solidFill>
                <a:latin typeface="Calibri" pitchFamily="34" charset="0"/>
                <a:cs typeface="Times New Roman" pitchFamily="18" charset="0"/>
              </a:rPr>
              <a:t>Power Demand for Uncoordinated EV Charging</a:t>
            </a:r>
          </a:p>
        </p:txBody>
      </p:sp>
      <p:pic>
        <p:nvPicPr>
          <p:cNvPr id="9" name="Picture 1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659688"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Ορθογώνιο 4"/>
          <p:cNvSpPr/>
          <p:nvPr/>
        </p:nvSpPr>
        <p:spPr bwMode="auto">
          <a:xfrm>
            <a:off x="7740862" y="1772816"/>
            <a:ext cx="1401552" cy="286232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dirty="0">
                <a:ln>
                  <a:noFill/>
                </a:ln>
                <a:solidFill>
                  <a:schemeClr val="tx1"/>
                </a:solidFill>
                <a:effectLst/>
                <a:latin typeface="Calibri" panose="020F0502020204030204" pitchFamily="34" charset="0"/>
              </a:rPr>
              <a:t>Peak EV-Charging power demand</a:t>
            </a:r>
            <a:r>
              <a:rPr kumimoji="0" lang="en-US" sz="1000" b="0" i="0" u="none" strike="noStrike" cap="none" normalizeH="0" dirty="0">
                <a:ln>
                  <a:noFill/>
                </a:ln>
                <a:solidFill>
                  <a:schemeClr val="tx1"/>
                </a:solidFill>
                <a:effectLst/>
                <a:latin typeface="Calibri" panose="020F0502020204030204" pitchFamily="34" charset="0"/>
              </a:rPr>
              <a:t> 250kW , 50% charging synchronization -2030</a:t>
            </a:r>
          </a:p>
          <a:p>
            <a:pPr algn="ctr" eaLnBrk="0" fontAlgn="base" hangingPunct="0">
              <a:spcBef>
                <a:spcPts val="900"/>
              </a:spcBef>
              <a:spcAft>
                <a:spcPct val="0"/>
              </a:spcAft>
            </a:pPr>
            <a:r>
              <a:rPr lang="en-US" sz="1000" dirty="0">
                <a:latin typeface="Calibri" panose="020F0502020204030204" pitchFamily="34" charset="0"/>
              </a:rPr>
              <a:t>Peak EV-Charging power demand 250kW , 25% charging synchronization -2030</a:t>
            </a:r>
          </a:p>
          <a:p>
            <a:pPr algn="ctr" eaLnBrk="0" fontAlgn="base" hangingPunct="0">
              <a:spcBef>
                <a:spcPts val="900"/>
              </a:spcBef>
              <a:spcAft>
                <a:spcPts val="900"/>
              </a:spcAft>
            </a:pPr>
            <a:r>
              <a:rPr lang="en-US" sz="1000" dirty="0">
                <a:latin typeface="Calibri" panose="020F0502020204030204" pitchFamily="34" charset="0"/>
              </a:rPr>
              <a:t>Annual max peak load of the power system of Greece for 2017</a:t>
            </a:r>
          </a:p>
          <a:p>
            <a:pPr algn="ctr" eaLnBrk="0" fontAlgn="base" hangingPunct="0">
              <a:spcBef>
                <a:spcPts val="900"/>
              </a:spcBef>
              <a:spcAft>
                <a:spcPts val="900"/>
              </a:spcAft>
            </a:pPr>
            <a:r>
              <a:rPr lang="en-US" sz="1000" dirty="0">
                <a:latin typeface="Calibri" panose="020F0502020204030204" pitchFamily="34" charset="0"/>
              </a:rPr>
              <a:t>Peak EV-Charging power demand 22kW , 25% charging synchronization -2040</a:t>
            </a:r>
          </a:p>
        </p:txBody>
      </p:sp>
    </p:spTree>
    <p:extLst>
      <p:ext uri="{BB962C8B-B14F-4D97-AF65-F5344CB8AC3E}">
        <p14:creationId xmlns:p14="http://schemas.microsoft.com/office/powerpoint/2010/main" xmlns="" val="3194860168"/>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4294967295"/>
          </p:nvPr>
        </p:nvSpPr>
        <p:spPr>
          <a:xfrm>
            <a:off x="468313" y="1773238"/>
            <a:ext cx="8229600" cy="4824114"/>
          </a:xfrm>
        </p:spPr>
        <p:txBody>
          <a:bodyPr/>
          <a:lstStyle/>
          <a:p>
            <a:pPr algn="ctr" eaLnBrk="1" hangingPunct="1">
              <a:spcBef>
                <a:spcPct val="50000"/>
              </a:spcBef>
              <a:buFont typeface="Wingdings" pitchFamily="2" charset="2"/>
              <a:buNone/>
              <a:defRPr/>
            </a:pPr>
            <a:endParaRPr lang="en-US" sz="1800" b="1" dirty="0">
              <a:solidFill>
                <a:schemeClr val="tx2"/>
              </a:solidFill>
              <a:effectLst>
                <a:outerShdw blurRad="38100" dist="38100" dir="2700000" algn="tl">
                  <a:srgbClr val="C0C0C0"/>
                </a:outerShdw>
              </a:effectLst>
              <a:latin typeface="Book Antiqua" pitchFamily="18" charset="0"/>
            </a:endParaRPr>
          </a:p>
          <a:p>
            <a:pPr algn="ctr" eaLnBrk="1" hangingPunct="1">
              <a:spcBef>
                <a:spcPct val="50000"/>
              </a:spcBef>
              <a:buFont typeface="Wingdings" pitchFamily="2" charset="2"/>
              <a:buNone/>
              <a:defRPr/>
            </a:pPr>
            <a:r>
              <a:rPr lang="en-US" sz="4400" b="1" dirty="0">
                <a:solidFill>
                  <a:schemeClr val="tx2"/>
                </a:solidFill>
                <a:effectLst>
                  <a:outerShdw blurRad="38100" dist="38100" dir="2700000" algn="tl">
                    <a:srgbClr val="C0C0C0"/>
                  </a:outerShdw>
                </a:effectLst>
                <a:latin typeface="Calibri" pitchFamily="34" charset="0"/>
              </a:rPr>
              <a:t>Thank you for your attention</a:t>
            </a:r>
            <a:endParaRPr lang="el-GR" sz="4400" b="1" dirty="0">
              <a:solidFill>
                <a:schemeClr val="tx2"/>
              </a:solidFill>
              <a:effectLst>
                <a:outerShdw blurRad="38100" dist="38100" dir="2700000" algn="tl">
                  <a:srgbClr val="C0C0C0"/>
                </a:outerShdw>
              </a:effectLst>
              <a:latin typeface="Calibri" pitchFamily="34" charset="0"/>
            </a:endParaRPr>
          </a:p>
          <a:p>
            <a:pPr algn="ctr" eaLnBrk="1" hangingPunct="1">
              <a:spcBef>
                <a:spcPct val="50000"/>
              </a:spcBef>
              <a:buFont typeface="Wingdings" pitchFamily="2" charset="2"/>
              <a:buNone/>
              <a:defRPr/>
            </a:pPr>
            <a:endParaRPr lang="en-US" sz="2400" b="1" dirty="0">
              <a:solidFill>
                <a:schemeClr val="tx2"/>
              </a:solidFill>
              <a:effectLst>
                <a:outerShdw blurRad="38100" dist="38100" dir="2700000" algn="tl">
                  <a:srgbClr val="C0C0C0"/>
                </a:outerShdw>
              </a:effectLst>
              <a:latin typeface="Calibri" pitchFamily="34" charset="0"/>
              <a:hlinkClick r:id="rId2"/>
            </a:endParaRPr>
          </a:p>
          <a:p>
            <a:pPr algn="ctr" eaLnBrk="1" hangingPunct="1">
              <a:spcBef>
                <a:spcPct val="50000"/>
              </a:spcBef>
              <a:buFont typeface="Wingdings" pitchFamily="2" charset="2"/>
              <a:buNone/>
              <a:defRPr/>
            </a:pPr>
            <a:r>
              <a:rPr lang="en-US" sz="2400" b="1" dirty="0">
                <a:solidFill>
                  <a:schemeClr val="tx2"/>
                </a:solidFill>
                <a:effectLst>
                  <a:outerShdw blurRad="38100" dist="38100" dir="2700000" algn="tl">
                    <a:srgbClr val="C0C0C0"/>
                  </a:outerShdw>
                </a:effectLst>
                <a:latin typeface="Calibri" pitchFamily="34" charset="0"/>
                <a:hlinkClick r:id="rId2"/>
              </a:rPr>
              <a:t>www.iene.eu</a:t>
            </a:r>
            <a:r>
              <a:rPr lang="en-US" sz="2400" b="1" dirty="0">
                <a:solidFill>
                  <a:schemeClr val="tx2"/>
                </a:solidFill>
                <a:effectLst>
                  <a:outerShdw blurRad="38100" dist="38100" dir="2700000" algn="tl">
                    <a:srgbClr val="C0C0C0"/>
                  </a:outerShdw>
                </a:effectLst>
                <a:latin typeface="Calibri" pitchFamily="34" charset="0"/>
              </a:rPr>
              <a:t> </a:t>
            </a:r>
          </a:p>
          <a:p>
            <a:pPr algn="ctr" eaLnBrk="1" hangingPunct="1">
              <a:spcBef>
                <a:spcPct val="50000"/>
              </a:spcBef>
              <a:buFont typeface="Wingdings" pitchFamily="2" charset="2"/>
              <a:buNone/>
              <a:defRPr/>
            </a:pPr>
            <a:endParaRPr lang="en-US" sz="2400" b="1" dirty="0">
              <a:solidFill>
                <a:schemeClr val="tx2"/>
              </a:solidFill>
              <a:effectLst>
                <a:outerShdw blurRad="38100" dist="38100" dir="2700000" algn="tl">
                  <a:srgbClr val="C0C0C0"/>
                </a:outerShdw>
              </a:effectLst>
              <a:latin typeface="Calibri" pitchFamily="34" charset="0"/>
            </a:endParaRPr>
          </a:p>
          <a:p>
            <a:pPr algn="ctr" eaLnBrk="1" hangingPunct="1">
              <a:spcBef>
                <a:spcPct val="50000"/>
              </a:spcBef>
              <a:buFont typeface="Wingdings" pitchFamily="2" charset="2"/>
              <a:buNone/>
              <a:defRPr/>
            </a:pPr>
            <a:r>
              <a:rPr lang="en-US" sz="2400" b="1" dirty="0">
                <a:solidFill>
                  <a:schemeClr val="tx2"/>
                </a:solidFill>
                <a:effectLst>
                  <a:outerShdw blurRad="38100" dist="38100" dir="2700000" algn="tl">
                    <a:srgbClr val="C0C0C0"/>
                  </a:outerShdw>
                </a:effectLst>
                <a:latin typeface="Calibri" pitchFamily="34" charset="0"/>
              </a:rPr>
              <a:t>Contact: </a:t>
            </a:r>
          </a:p>
          <a:p>
            <a:pPr algn="ctr" eaLnBrk="1" hangingPunct="1">
              <a:spcBef>
                <a:spcPct val="50000"/>
              </a:spcBef>
              <a:buFont typeface="Wingdings" pitchFamily="2" charset="2"/>
              <a:buNone/>
              <a:defRPr/>
            </a:pPr>
            <a:r>
              <a:rPr lang="en-US" sz="2400" b="1" dirty="0">
                <a:solidFill>
                  <a:schemeClr val="tx2"/>
                </a:solidFill>
                <a:effectLst>
                  <a:outerShdw blurRad="38100" dist="38100" dir="2700000" algn="tl">
                    <a:srgbClr val="C0C0C0"/>
                  </a:outerShdw>
                </a:effectLst>
                <a:latin typeface="Calibri" pitchFamily="34" charset="0"/>
                <a:hlinkClick r:id="rId3"/>
              </a:rPr>
              <a:t>aperellis@iene.gr</a:t>
            </a:r>
            <a:endParaRPr lang="en-US" sz="2400" b="1" dirty="0">
              <a:solidFill>
                <a:schemeClr val="tx2"/>
              </a:solidFill>
              <a:effectLst>
                <a:outerShdw blurRad="38100" dist="38100" dir="2700000" algn="tl">
                  <a:srgbClr val="C0C0C0"/>
                </a:outerShdw>
              </a:effectLst>
              <a:latin typeface="Calibri" pitchFamily="34" charset="0"/>
            </a:endParaRPr>
          </a:p>
          <a:p>
            <a:pPr algn="ctr" eaLnBrk="1" hangingPunct="1">
              <a:spcBef>
                <a:spcPct val="50000"/>
              </a:spcBef>
              <a:buFont typeface="Wingdings" pitchFamily="2" charset="2"/>
              <a:buNone/>
              <a:defRPr/>
            </a:pPr>
            <a:r>
              <a:rPr lang="en-US" sz="2400" b="1" dirty="0">
                <a:solidFill>
                  <a:schemeClr val="tx2"/>
                </a:solidFill>
                <a:effectLst>
                  <a:outerShdw blurRad="38100" dist="38100" dir="2700000" algn="tl">
                    <a:srgbClr val="C0C0C0"/>
                  </a:outerShdw>
                </a:effectLst>
                <a:latin typeface="Calibri" pitchFamily="34" charset="0"/>
                <a:hlinkClick r:id="rId4"/>
              </a:rPr>
              <a:t>aperellis@gmail.com</a:t>
            </a:r>
            <a:endParaRPr lang="en-US" sz="2400" b="1" dirty="0">
              <a:solidFill>
                <a:schemeClr val="tx2"/>
              </a:solidFill>
              <a:effectLst>
                <a:outerShdw blurRad="38100" dist="38100" dir="2700000" algn="tl">
                  <a:srgbClr val="C0C0C0"/>
                </a:outerShdw>
              </a:effectLst>
              <a:latin typeface="Calibri" pitchFamily="34" charset="0"/>
            </a:endParaRPr>
          </a:p>
          <a:p>
            <a:pPr algn="ctr" eaLnBrk="1" hangingPunct="1">
              <a:spcBef>
                <a:spcPct val="50000"/>
              </a:spcBef>
              <a:buFont typeface="Wingdings" pitchFamily="2" charset="2"/>
              <a:buNone/>
              <a:defRPr/>
            </a:pPr>
            <a:endParaRPr lang="en-US" sz="2400" b="1" dirty="0">
              <a:solidFill>
                <a:schemeClr val="tx2"/>
              </a:solidFill>
              <a:effectLst>
                <a:outerShdw blurRad="38100" dist="38100" dir="2700000" algn="tl">
                  <a:srgbClr val="C0C0C0"/>
                </a:outerShdw>
              </a:effectLst>
              <a:latin typeface="Calibri" pitchFamily="34" charset="0"/>
            </a:endParaRPr>
          </a:p>
          <a:p>
            <a:pPr algn="ctr" eaLnBrk="1" hangingPunct="1">
              <a:spcBef>
                <a:spcPct val="50000"/>
              </a:spcBef>
              <a:buFont typeface="Wingdings" pitchFamily="2" charset="2"/>
              <a:buNone/>
              <a:defRPr/>
            </a:pPr>
            <a:r>
              <a:rPr lang="en-US" sz="4800" b="1" dirty="0">
                <a:solidFill>
                  <a:schemeClr val="tx2"/>
                </a:solidFill>
                <a:effectLst>
                  <a:outerShdw blurRad="38100" dist="38100" dir="2700000" algn="tl">
                    <a:srgbClr val="C0C0C0"/>
                  </a:outerShdw>
                </a:effectLst>
                <a:latin typeface="Book Antiqua" pitchFamily="18" charset="0"/>
              </a:rPr>
              <a:t> </a:t>
            </a:r>
          </a:p>
          <a:p>
            <a:pPr algn="ctr" eaLnBrk="1" hangingPunct="1">
              <a:buFont typeface="Wingdings" pitchFamily="2" charset="2"/>
              <a:buNone/>
              <a:defRPr/>
            </a:pPr>
            <a:r>
              <a:rPr lang="en-US" sz="4800" dirty="0">
                <a:solidFill>
                  <a:schemeClr val="tx2"/>
                </a:solidFill>
              </a:rPr>
              <a:t> </a:t>
            </a:r>
            <a:endParaRPr lang="el-GR" sz="4800" dirty="0">
              <a:solidFill>
                <a:schemeClr val="tx2"/>
              </a:solidFill>
            </a:endParaRPr>
          </a:p>
        </p:txBody>
      </p:sp>
      <p:pic>
        <p:nvPicPr>
          <p:cNvPr id="23555" name="3 - Εικόνα" descr="logo iene EN teliko.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635375" y="0"/>
            <a:ext cx="1800225" cy="145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6"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p"/>
              <a:defRPr sz="2800">
                <a:solidFill>
                  <a:schemeClr val="tx1"/>
                </a:solidFill>
                <a:latin typeface="Arial" charset="0"/>
              </a:defRPr>
            </a:lvl1pPr>
            <a:lvl2pPr marL="742950" indent="-285750">
              <a:spcBef>
                <a:spcPct val="20000"/>
              </a:spcBef>
              <a:buClr>
                <a:schemeClr val="tx2"/>
              </a:buClr>
              <a:buSzPct val="75000"/>
              <a:buFont typeface="Wingdings" pitchFamily="2" charset="2"/>
              <a:buChar char="n"/>
              <a:defRPr sz="2400">
                <a:solidFill>
                  <a:schemeClr val="tx1"/>
                </a:solidFill>
                <a:latin typeface="Arial"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Arial" charset="0"/>
              </a:defRPr>
            </a:lvl3pPr>
            <a:lvl4pPr marL="1600200" indent="-228600">
              <a:spcBef>
                <a:spcPct val="20000"/>
              </a:spcBef>
              <a:buClr>
                <a:schemeClr val="bg2"/>
              </a:buClr>
              <a:buFont typeface="Wingdings" pitchFamily="2" charset="2"/>
              <a:buChar char="§"/>
              <a:defRPr>
                <a:solidFill>
                  <a:schemeClr val="tx1"/>
                </a:solidFill>
                <a:latin typeface="Arial" charset="0"/>
              </a:defRPr>
            </a:lvl4pPr>
            <a:lvl5pPr marL="2057400" indent="-228600">
              <a:spcBef>
                <a:spcPct val="20000"/>
              </a:spcBef>
              <a:buClr>
                <a:schemeClr val="tx2"/>
              </a:buClr>
              <a:buSzPct val="80000"/>
              <a:buFont typeface="Wingdings" pitchFamily="2" charset="2"/>
              <a:buChar char="§"/>
              <a:defRPr>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9pPr>
          </a:lstStyle>
          <a:p>
            <a:pPr>
              <a:spcBef>
                <a:spcPct val="0"/>
              </a:spcBef>
              <a:buClrTx/>
              <a:buSzTx/>
              <a:buFontTx/>
              <a:buNone/>
            </a:pPr>
            <a:fld id="{107D1AD1-2784-4A0A-B55E-393290217178}" type="slidenum">
              <a:rPr lang="en-US" altLang="el-GR" sz="1000" smtClean="0">
                <a:solidFill>
                  <a:srgbClr val="000000"/>
                </a:solidFill>
              </a:rPr>
              <a:pPr>
                <a:spcBef>
                  <a:spcPct val="0"/>
                </a:spcBef>
                <a:buClrTx/>
                <a:buSzTx/>
                <a:buFontTx/>
                <a:buNone/>
              </a:pPr>
              <a:t>23</a:t>
            </a:fld>
            <a:endParaRPr lang="en-US" altLang="el-GR" sz="1000">
              <a:solidFill>
                <a:srgbClr val="000000"/>
              </a:solidFill>
            </a:endParaRPr>
          </a:p>
        </p:txBody>
      </p:sp>
    </p:spTree>
    <p:extLst>
      <p:ext uri="{BB962C8B-B14F-4D97-AF65-F5344CB8AC3E}">
        <p14:creationId xmlns:p14="http://schemas.microsoft.com/office/powerpoint/2010/main" xmlns="" val="3359945533"/>
      </p:ext>
    </p:extLst>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a:t>EV Drivetrains</a:t>
            </a:r>
            <a:endParaRPr lang="el-GR" dirty="0"/>
          </a:p>
        </p:txBody>
      </p:sp>
      <p:sp>
        <p:nvSpPr>
          <p:cNvPr id="3" name="Θέση περιεχομένου 2"/>
          <p:cNvSpPr>
            <a:spLocks noGrp="1"/>
          </p:cNvSpPr>
          <p:nvPr>
            <p:ph idx="1"/>
          </p:nvPr>
        </p:nvSpPr>
        <p:spPr>
          <a:xfrm>
            <a:off x="1537320" y="5479603"/>
            <a:ext cx="2674640" cy="1045741"/>
          </a:xfrm>
        </p:spPr>
        <p:txBody>
          <a:bodyPr/>
          <a:lstStyle/>
          <a:p>
            <a:r>
              <a:rPr lang="en-US" sz="1600" dirty="0"/>
              <a:t>Driving experience</a:t>
            </a:r>
          </a:p>
          <a:p>
            <a:r>
              <a:rPr lang="en-US" sz="1600" dirty="0"/>
              <a:t>Weight minimization</a:t>
            </a:r>
          </a:p>
          <a:p>
            <a:r>
              <a:rPr lang="en-US" sz="1600" dirty="0"/>
              <a:t>Torque performance</a:t>
            </a:r>
            <a:endParaRPr lang="el-GR" sz="1600" dirty="0"/>
          </a:p>
        </p:txBody>
      </p:sp>
      <p:sp>
        <p:nvSpPr>
          <p:cNvPr id="4" name="Θέση αριθμού διαφάνειας 3"/>
          <p:cNvSpPr>
            <a:spLocks noGrp="1"/>
          </p:cNvSpPr>
          <p:nvPr>
            <p:ph type="sldNum" sz="quarter" idx="12"/>
          </p:nvPr>
        </p:nvSpPr>
        <p:spPr/>
        <p:txBody>
          <a:bodyPr/>
          <a:lstStyle/>
          <a:p>
            <a:pPr>
              <a:defRPr/>
            </a:pPr>
            <a:fld id="{66104D78-F6E6-4B32-B053-AF62608BD92B}" type="slidenum">
              <a:rPr lang="en-US" altLang="el-GR" smtClean="0">
                <a:solidFill>
                  <a:srgbClr val="000000"/>
                </a:solidFill>
              </a:rPr>
              <a:pPr>
                <a:defRPr/>
              </a:pPr>
              <a:t>3</a:t>
            </a:fld>
            <a:endParaRPr lang="en-US" altLang="el-GR">
              <a:solidFill>
                <a:srgbClr val="000000"/>
              </a:solidFill>
            </a:endParaRPr>
          </a:p>
        </p:txBody>
      </p:sp>
      <p:pic>
        <p:nvPicPr>
          <p:cNvPr id="5" name="Εικόνα 4"/>
          <p:cNvPicPr/>
          <p:nvPr/>
        </p:nvPicPr>
        <p:blipFill>
          <a:blip r:embed="rId2"/>
          <a:stretch>
            <a:fillRect/>
          </a:stretch>
        </p:blipFill>
        <p:spPr>
          <a:xfrm>
            <a:off x="402235" y="1772816"/>
            <a:ext cx="4179570" cy="3645535"/>
          </a:xfrm>
          <a:prstGeom prst="rect">
            <a:avLst/>
          </a:prstGeom>
        </p:spPr>
      </p:pic>
      <p:pic>
        <p:nvPicPr>
          <p:cNvPr id="6" name="Εικόνα 5"/>
          <p:cNvPicPr/>
          <p:nvPr/>
        </p:nvPicPr>
        <p:blipFill>
          <a:blip r:embed="rId3"/>
          <a:stretch>
            <a:fillRect/>
          </a:stretch>
        </p:blipFill>
        <p:spPr>
          <a:xfrm>
            <a:off x="4581804" y="1799689"/>
            <a:ext cx="4382683" cy="3645535"/>
          </a:xfrm>
          <a:prstGeom prst="rect">
            <a:avLst/>
          </a:prstGeom>
        </p:spPr>
      </p:pic>
      <p:sp>
        <p:nvSpPr>
          <p:cNvPr id="7" name="Θέση περιεχομένου 2"/>
          <p:cNvSpPr txBox="1">
            <a:spLocks/>
          </p:cNvSpPr>
          <p:nvPr/>
        </p:nvSpPr>
        <p:spPr bwMode="auto">
          <a:xfrm>
            <a:off x="4355976" y="5479603"/>
            <a:ext cx="4320480" cy="10457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a:lstStyle>
          <a:p>
            <a:r>
              <a:rPr lang="en-US" sz="1600" kern="0" dirty="0"/>
              <a:t>Energy Efficiency</a:t>
            </a:r>
            <a:r>
              <a:rPr lang="el-GR" sz="1600" kern="0" dirty="0"/>
              <a:t> / </a:t>
            </a:r>
            <a:r>
              <a:rPr lang="en-US" sz="1600" kern="0" dirty="0"/>
              <a:t>Energy Management </a:t>
            </a:r>
          </a:p>
          <a:p>
            <a:r>
              <a:rPr lang="en-US" sz="1600" kern="0" dirty="0"/>
              <a:t>Fuel economy</a:t>
            </a:r>
          </a:p>
          <a:p>
            <a:r>
              <a:rPr lang="en-US" sz="1600" kern="0" dirty="0"/>
              <a:t>Electric driving range</a:t>
            </a:r>
            <a:endParaRPr lang="el-GR" sz="1600" kern="0" dirty="0"/>
          </a:p>
        </p:txBody>
      </p:sp>
      <p:sp>
        <p:nvSpPr>
          <p:cNvPr id="8" name="Θέση περιεχομένου 2"/>
          <p:cNvSpPr txBox="1">
            <a:spLocks/>
          </p:cNvSpPr>
          <p:nvPr/>
        </p:nvSpPr>
        <p:spPr bwMode="auto">
          <a:xfrm>
            <a:off x="1154700" y="1417839"/>
            <a:ext cx="2674640" cy="4008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a:lstStyle>
          <a:p>
            <a:pPr marL="0" indent="0" algn="ctr">
              <a:buNone/>
            </a:pPr>
            <a:r>
              <a:rPr lang="en-US" sz="1600" kern="0" dirty="0"/>
              <a:t>BEVs</a:t>
            </a:r>
            <a:endParaRPr lang="el-GR" sz="1600" kern="0" dirty="0"/>
          </a:p>
        </p:txBody>
      </p:sp>
      <p:sp>
        <p:nvSpPr>
          <p:cNvPr id="9" name="Θέση περιεχομένου 2"/>
          <p:cNvSpPr txBox="1">
            <a:spLocks/>
          </p:cNvSpPr>
          <p:nvPr/>
        </p:nvSpPr>
        <p:spPr bwMode="auto">
          <a:xfrm>
            <a:off x="5435825" y="1439379"/>
            <a:ext cx="2674640" cy="4008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a:lstStyle>
          <a:p>
            <a:pPr marL="0" indent="0" algn="ctr">
              <a:buNone/>
            </a:pPr>
            <a:r>
              <a:rPr lang="en-US" sz="1600" kern="0" dirty="0"/>
              <a:t>PHEVs</a:t>
            </a:r>
            <a:endParaRPr lang="el-GR" sz="1600" kern="0" dirty="0"/>
          </a:p>
        </p:txBody>
      </p:sp>
      <p:sp>
        <p:nvSpPr>
          <p:cNvPr id="10" name="Θέση περιεχομένου 2"/>
          <p:cNvSpPr txBox="1">
            <a:spLocks/>
          </p:cNvSpPr>
          <p:nvPr/>
        </p:nvSpPr>
        <p:spPr bwMode="auto">
          <a:xfrm>
            <a:off x="179512" y="5404393"/>
            <a:ext cx="1337320" cy="4008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a:lstStyle>
          <a:p>
            <a:pPr marL="0" indent="0" algn="ctr">
              <a:buNone/>
            </a:pPr>
            <a:r>
              <a:rPr lang="en-US" sz="1200" kern="0" dirty="0" err="1"/>
              <a:t>Source:Tie</a:t>
            </a:r>
            <a:r>
              <a:rPr lang="en-US" sz="1200" kern="0" dirty="0"/>
              <a:t> et al.</a:t>
            </a:r>
            <a:endParaRPr lang="el-GR" sz="1200" kern="0" dirty="0"/>
          </a:p>
        </p:txBody>
      </p:sp>
      <p:pic>
        <p:nvPicPr>
          <p:cNvPr id="11" name="Picture 1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659688"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31983507"/>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1000" y="588640"/>
            <a:ext cx="8229600" cy="752128"/>
          </a:xfrm>
        </p:spPr>
        <p:txBody>
          <a:bodyPr/>
          <a:lstStyle/>
          <a:p>
            <a:pPr algn="ctr"/>
            <a:r>
              <a:rPr lang="en-US" dirty="0"/>
              <a:t>Battery Technology</a:t>
            </a:r>
            <a:endParaRPr lang="el-GR" dirty="0"/>
          </a:p>
        </p:txBody>
      </p:sp>
      <p:sp>
        <p:nvSpPr>
          <p:cNvPr id="3" name="Θέση περιεχομένου 2"/>
          <p:cNvSpPr>
            <a:spLocks noGrp="1"/>
          </p:cNvSpPr>
          <p:nvPr>
            <p:ph idx="1"/>
          </p:nvPr>
        </p:nvSpPr>
        <p:spPr>
          <a:xfrm>
            <a:off x="323528" y="1412776"/>
            <a:ext cx="5400600" cy="4968552"/>
          </a:xfrm>
        </p:spPr>
        <p:txBody>
          <a:bodyPr/>
          <a:lstStyle/>
          <a:p>
            <a:r>
              <a:rPr lang="en-US" sz="1600" b="1" dirty="0"/>
              <a:t>Cathode material :</a:t>
            </a:r>
            <a:r>
              <a:rPr lang="el-GR" sz="1600" b="1" dirty="0"/>
              <a:t> </a:t>
            </a:r>
            <a:r>
              <a:rPr lang="en-US" sz="1600" dirty="0"/>
              <a:t>Metal oxide that can release more Lithium-ions during each charge operation. competitive oxidation capabilities, high cell voltage induced capacities </a:t>
            </a:r>
          </a:p>
          <a:p>
            <a:r>
              <a:rPr lang="en-US" sz="1600" dirty="0"/>
              <a:t>Lithium cobalt oxide (LCO), lithium nickel cobalt manganese oxide (NMC), nickel cobalt aluminum oxide (NCA), lithium manganese oxide (LMO), or lithium iron phosphate (LFP)</a:t>
            </a:r>
            <a:endParaRPr lang="el-GR" sz="1600" dirty="0"/>
          </a:p>
          <a:p>
            <a:r>
              <a:rPr lang="en-US" sz="1600" b="1" dirty="0"/>
              <a:t>The electrolytes</a:t>
            </a:r>
            <a:r>
              <a:rPr lang="el-GR" sz="1600" dirty="0"/>
              <a:t>:</a:t>
            </a:r>
            <a:r>
              <a:rPr lang="en-US" sz="1600" dirty="0"/>
              <a:t> solvent with high oxidation potential </a:t>
            </a:r>
            <a:r>
              <a:rPr lang="el-GR" sz="1600" dirty="0"/>
              <a:t> - </a:t>
            </a:r>
            <a:r>
              <a:rPr lang="en-US" sz="1600" dirty="0"/>
              <a:t>enable the use of high-voltage cathodes </a:t>
            </a:r>
            <a:r>
              <a:rPr lang="el-GR" sz="1600" dirty="0"/>
              <a:t>-</a:t>
            </a:r>
            <a:r>
              <a:rPr lang="en-US" sz="1600" dirty="0"/>
              <a:t>increase significantly the battery’s specific energy. </a:t>
            </a:r>
          </a:p>
          <a:p>
            <a:r>
              <a:rPr lang="en-US" sz="1600" b="1" dirty="0"/>
              <a:t>Battery cell technology transition </a:t>
            </a:r>
            <a:r>
              <a:rPr lang="en-US" sz="1600" dirty="0"/>
              <a:t>from the proven lithium manganese oxide (LiMn</a:t>
            </a:r>
            <a:r>
              <a:rPr lang="en-US" sz="1400" dirty="0"/>
              <a:t>2</a:t>
            </a:r>
            <a:r>
              <a:rPr lang="en-US" sz="1600" dirty="0"/>
              <a:t>O</a:t>
            </a:r>
            <a:r>
              <a:rPr lang="en-US" sz="1400" dirty="0"/>
              <a:t>4</a:t>
            </a:r>
            <a:r>
              <a:rPr lang="en-US" sz="1600" dirty="0"/>
              <a:t>) with a blend of lithium Nickel Manganese Cobalt Oxide (LiNiMnCoO</a:t>
            </a:r>
            <a:r>
              <a:rPr lang="en-US" sz="1400" dirty="0"/>
              <a:t>2</a:t>
            </a:r>
            <a:r>
              <a:rPr lang="en-US" sz="1600" dirty="0"/>
              <a:t>) prismatic battery pack towards Lithium Nickel Cobalt Aluminum Oxide (LiNiCoAIO2) provides significant development in energy efficiency as it provides specific energy of 3.4Ah per cell or 224Wh/kg.</a:t>
            </a:r>
          </a:p>
          <a:p>
            <a:r>
              <a:rPr lang="en-US" sz="1600" b="1" dirty="0"/>
              <a:t>Solid –state batteries</a:t>
            </a:r>
            <a:r>
              <a:rPr lang="en-US" sz="1600" dirty="0"/>
              <a:t> : Low power-density and high-energy </a:t>
            </a:r>
            <a:endParaRPr lang="el-GR" sz="1600" dirty="0"/>
          </a:p>
          <a:p>
            <a:endParaRPr lang="el-GR" sz="1600" dirty="0"/>
          </a:p>
        </p:txBody>
      </p:sp>
      <p:sp>
        <p:nvSpPr>
          <p:cNvPr id="4" name="Θέση αριθμού διαφάνειας 3"/>
          <p:cNvSpPr>
            <a:spLocks noGrp="1"/>
          </p:cNvSpPr>
          <p:nvPr>
            <p:ph type="sldNum" sz="quarter" idx="12"/>
          </p:nvPr>
        </p:nvSpPr>
        <p:spPr/>
        <p:txBody>
          <a:bodyPr/>
          <a:lstStyle/>
          <a:p>
            <a:pPr>
              <a:defRPr/>
            </a:pPr>
            <a:fld id="{66104D78-F6E6-4B32-B053-AF62608BD92B}" type="slidenum">
              <a:rPr lang="en-US" altLang="el-GR" smtClean="0">
                <a:solidFill>
                  <a:srgbClr val="000000"/>
                </a:solidFill>
              </a:rPr>
              <a:pPr>
                <a:defRPr/>
              </a:pPr>
              <a:t>4</a:t>
            </a:fld>
            <a:endParaRPr lang="en-US" altLang="el-GR">
              <a:solidFill>
                <a:srgbClr val="000000"/>
              </a:solidFill>
            </a:endParaRPr>
          </a:p>
        </p:txBody>
      </p:sp>
      <p:pic>
        <p:nvPicPr>
          <p:cNvPr id="5" name="Εικόνα 4" descr="Battery Chemistries"/>
          <p:cNvPicPr/>
          <p:nvPr/>
        </p:nvPicPr>
        <p:blipFill>
          <a:blip r:embed="rId2">
            <a:extLst>
              <a:ext uri="{28A0092B-C50C-407E-A947-70E740481C1C}">
                <a14:useLocalDpi xmlns:a14="http://schemas.microsoft.com/office/drawing/2010/main" xmlns="" val="0"/>
              </a:ext>
            </a:extLst>
          </a:blip>
          <a:srcRect/>
          <a:stretch>
            <a:fillRect/>
          </a:stretch>
        </p:blipFill>
        <p:spPr bwMode="auto">
          <a:xfrm>
            <a:off x="5580112" y="1484784"/>
            <a:ext cx="3563888" cy="2304256"/>
          </a:xfrm>
          <a:prstGeom prst="rect">
            <a:avLst/>
          </a:prstGeom>
          <a:noFill/>
          <a:ln>
            <a:noFill/>
          </a:ln>
        </p:spPr>
      </p:pic>
      <p:pic>
        <p:nvPicPr>
          <p:cNvPr id="6" name="Εικόνα 5" descr="https://d32r1sh890xpii.cloudfront.net/tinymce/2017-11/1510865941-zh1611a.png">
            <a:hlinkClick r:id="rId3"/>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53298" y="4365104"/>
            <a:ext cx="2945507" cy="1606674"/>
          </a:xfrm>
          <a:prstGeom prst="rect">
            <a:avLst/>
          </a:prstGeom>
          <a:noFill/>
          <a:ln>
            <a:noFill/>
          </a:ln>
        </p:spPr>
      </p:pic>
      <p:pic>
        <p:nvPicPr>
          <p:cNvPr id="7" name="Picture 1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659688"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51786150"/>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a:t>Energy Efficiency and New Vehicle Technologies</a:t>
            </a:r>
            <a:endParaRPr lang="el-GR" dirty="0"/>
          </a:p>
        </p:txBody>
      </p:sp>
      <p:sp>
        <p:nvSpPr>
          <p:cNvPr id="3" name="Θέση περιεχομένου 2"/>
          <p:cNvSpPr>
            <a:spLocks noGrp="1"/>
          </p:cNvSpPr>
          <p:nvPr>
            <p:ph idx="1"/>
          </p:nvPr>
        </p:nvSpPr>
        <p:spPr>
          <a:xfrm>
            <a:off x="457200" y="1484784"/>
            <a:ext cx="8229600" cy="4646141"/>
          </a:xfrm>
        </p:spPr>
        <p:txBody>
          <a:bodyPr/>
          <a:lstStyle/>
          <a:p>
            <a:endParaRPr lang="en-US" sz="1600" dirty="0"/>
          </a:p>
          <a:p>
            <a:r>
              <a:rPr lang="en-US" sz="1600" dirty="0"/>
              <a:t>Reduction of the weight of a passenger car of 10% can lead to decrease in energy requirement of 6-7%.</a:t>
            </a:r>
          </a:p>
          <a:p>
            <a:endParaRPr lang="en-US" sz="1600" dirty="0"/>
          </a:p>
          <a:p>
            <a:r>
              <a:rPr lang="en-US" sz="1600" dirty="0"/>
              <a:t>Battery pack – Battery cell capacity improvement. Energy density increase – vehicle weight reduction. (200 - 250Wh/kg).</a:t>
            </a:r>
          </a:p>
          <a:p>
            <a:pPr marL="0" indent="0">
              <a:buNone/>
            </a:pPr>
            <a:endParaRPr lang="en-US" sz="1600" dirty="0"/>
          </a:p>
          <a:p>
            <a:r>
              <a:rPr lang="en-US" sz="1600" dirty="0"/>
              <a:t>Regenerative breaking. Control strategies (algorithm development, user experience data-mining) </a:t>
            </a:r>
          </a:p>
          <a:p>
            <a:pPr marL="0" indent="0">
              <a:buNone/>
            </a:pPr>
            <a:endParaRPr lang="en-US" sz="1600" dirty="0"/>
          </a:p>
          <a:p>
            <a:r>
              <a:rPr lang="en-US" sz="1600" dirty="0"/>
              <a:t>Autonomous driving technology  (assisted-driving technologies)</a:t>
            </a:r>
          </a:p>
          <a:p>
            <a:pPr marL="0" indent="0">
              <a:buNone/>
            </a:pPr>
            <a:r>
              <a:rPr lang="en-US" sz="1600" dirty="0"/>
              <a:t> 	(a) Camera over radar, (b) Radar over camera and. (c) hybrid approach (light 	detection, radar, camera systems, sensor-fusion algorithms). Machine learning 	– training of AD system through user experience (use of BIG-data)</a:t>
            </a:r>
            <a:endParaRPr lang="el-GR" sz="1600" dirty="0"/>
          </a:p>
        </p:txBody>
      </p:sp>
      <p:sp>
        <p:nvSpPr>
          <p:cNvPr id="4" name="Θέση αριθμού διαφάνειας 3"/>
          <p:cNvSpPr>
            <a:spLocks noGrp="1"/>
          </p:cNvSpPr>
          <p:nvPr>
            <p:ph type="sldNum" sz="quarter" idx="12"/>
          </p:nvPr>
        </p:nvSpPr>
        <p:spPr/>
        <p:txBody>
          <a:bodyPr/>
          <a:lstStyle/>
          <a:p>
            <a:pPr>
              <a:defRPr/>
            </a:pPr>
            <a:fld id="{66104D78-F6E6-4B32-B053-AF62608BD92B}" type="slidenum">
              <a:rPr lang="en-US" altLang="el-GR" smtClean="0">
                <a:solidFill>
                  <a:srgbClr val="000000"/>
                </a:solidFill>
              </a:rPr>
              <a:pPr>
                <a:defRPr/>
              </a:pPr>
              <a:t>5</a:t>
            </a:fld>
            <a:endParaRPr lang="en-US" altLang="el-GR">
              <a:solidFill>
                <a:srgbClr val="000000"/>
              </a:solidFill>
            </a:endParaRPr>
          </a:p>
        </p:txBody>
      </p:sp>
      <p:pic>
        <p:nvPicPr>
          <p:cNvPr id="5" name="Picture 1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59688"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9424703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a:t>EV Market</a:t>
            </a:r>
            <a:endParaRPr lang="el-GR" dirty="0"/>
          </a:p>
        </p:txBody>
      </p:sp>
      <p:sp>
        <p:nvSpPr>
          <p:cNvPr id="3" name="Θέση περιεχομένου 2"/>
          <p:cNvSpPr>
            <a:spLocks noGrp="1"/>
          </p:cNvSpPr>
          <p:nvPr>
            <p:ph idx="1"/>
          </p:nvPr>
        </p:nvSpPr>
        <p:spPr>
          <a:xfrm>
            <a:off x="457200" y="3645024"/>
            <a:ext cx="8229600" cy="2880320"/>
          </a:xfrm>
        </p:spPr>
        <p:txBody>
          <a:bodyPr/>
          <a:lstStyle/>
          <a:p>
            <a:r>
              <a:rPr lang="en-US" sz="1600" dirty="0"/>
              <a:t>Globally the EV sales showed growth of 40% in 2016. The growth declined from 70% in 2015</a:t>
            </a:r>
          </a:p>
          <a:p>
            <a:r>
              <a:rPr lang="en-US" sz="1600" dirty="0"/>
              <a:t>In 2016 the global sales of plug in electric vehicles reached 753,000, 60% of which were battery-electric vehicles (BEVs)</a:t>
            </a:r>
          </a:p>
          <a:p>
            <a:r>
              <a:rPr lang="en-US" sz="1600" dirty="0"/>
              <a:t>The main barriers that dictate the EV market penetration the technical limitation of EVs and charging infrastructure (driving range, charging time, availability of publicly available charging stations, ownership cost, communication lack of support policies)</a:t>
            </a:r>
          </a:p>
          <a:p>
            <a:r>
              <a:rPr lang="en-US" sz="1600" dirty="0"/>
              <a:t>The main driver for market success: (a) support policies, aiming at lowering the cost of acquisition and ownership of EVs or provide driving privileges to EV owners, (b) polices that aim at the automakers by incentivizing the research and development (R&amp;D) of EV technologies to promote economies of scale. </a:t>
            </a:r>
          </a:p>
          <a:p>
            <a:endParaRPr lang="el-GR" sz="1600" dirty="0"/>
          </a:p>
        </p:txBody>
      </p:sp>
      <p:sp>
        <p:nvSpPr>
          <p:cNvPr id="4" name="Θέση αριθμού διαφάνειας 3"/>
          <p:cNvSpPr>
            <a:spLocks noGrp="1"/>
          </p:cNvSpPr>
          <p:nvPr>
            <p:ph type="sldNum" sz="quarter" idx="12"/>
          </p:nvPr>
        </p:nvSpPr>
        <p:spPr/>
        <p:txBody>
          <a:bodyPr/>
          <a:lstStyle/>
          <a:p>
            <a:pPr>
              <a:defRPr/>
            </a:pPr>
            <a:fld id="{66104D78-F6E6-4B32-B053-AF62608BD92B}" type="slidenum">
              <a:rPr lang="en-US" altLang="el-GR" smtClean="0">
                <a:solidFill>
                  <a:srgbClr val="000000"/>
                </a:solidFill>
              </a:rPr>
              <a:pPr>
                <a:defRPr/>
              </a:pPr>
              <a:t>6</a:t>
            </a:fld>
            <a:endParaRPr lang="en-US" altLang="el-GR">
              <a:solidFill>
                <a:srgbClr val="000000"/>
              </a:solidFill>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pic>
        <p:nvPicPr>
          <p:cNvPr id="2049" name="Εικόνα 3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27286" y="1407461"/>
            <a:ext cx="5276850" cy="18859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3"/>
          <p:cNvSpPr>
            <a:spLocks noChangeArrowheads="1"/>
          </p:cNvSpPr>
          <p:nvPr/>
        </p:nvSpPr>
        <p:spPr bwMode="auto">
          <a:xfrm rot="10800000" flipV="1">
            <a:off x="1293210" y="3290553"/>
            <a:ext cx="6012160" cy="246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000" b="0" i="1" u="none" strike="noStrike" cap="none" normalizeH="0" baseline="0" dirty="0">
                <a:ln>
                  <a:noFill/>
                </a:ln>
                <a:solidFill>
                  <a:srgbClr val="1F497D"/>
                </a:solidFill>
                <a:effectLst/>
                <a:latin typeface="Calibri" pitchFamily="34" charset="0"/>
                <a:ea typeface="Calibri" pitchFamily="34" charset="0"/>
                <a:cs typeface="Times New Roman" pitchFamily="18" charset="0"/>
              </a:rPr>
              <a:t>F</a:t>
            </a:r>
            <a:r>
              <a:rPr kumimoji="0" lang="en-US" altLang="el-GR" sz="1000" b="0" i="1" u="none" strike="noStrike" cap="none" normalizeH="0" baseline="0" dirty="0" bmk="">
                <a:ln>
                  <a:noFill/>
                </a:ln>
                <a:solidFill>
                  <a:srgbClr val="1F497D"/>
                </a:solidFill>
                <a:effectLst/>
                <a:latin typeface="Calibri" pitchFamily="34" charset="0"/>
                <a:ea typeface="Calibri" pitchFamily="34" charset="0"/>
                <a:cs typeface="Times New Roman" pitchFamily="18" charset="0"/>
              </a:rPr>
              <a:t>igure </a:t>
            </a:r>
            <a:r>
              <a:rPr kumimoji="0" lang="en-US" altLang="el-GR" sz="1000" b="0" i="1" u="none" strike="noStrike" cap="none" normalizeH="0" baseline="0" dirty="0" bmk="_Toc516501147">
                <a:ln>
                  <a:noFill/>
                </a:ln>
                <a:solidFill>
                  <a:srgbClr val="1F497D"/>
                </a:solidFill>
                <a:effectLst/>
                <a:latin typeface="Calibri" pitchFamily="34" charset="0"/>
                <a:ea typeface="Calibri" pitchFamily="34" charset="0"/>
                <a:cs typeface="Times New Roman" pitchFamily="18" charset="0"/>
              </a:rPr>
              <a:t>18 The Evolution of the global electric car stock, 2010-2016 (source: IEA)</a:t>
            </a:r>
            <a:endParaRPr kumimoji="0" lang="en-US" altLang="el-GR" sz="1800" b="0" i="0" u="none" strike="noStrike" cap="none" normalizeH="0" baseline="0" dirty="0">
              <a:ln>
                <a:noFill/>
              </a:ln>
              <a:solidFill>
                <a:schemeClr val="tx1"/>
              </a:solidFill>
              <a:effectLst/>
              <a:latin typeface="Arial" pitchFamily="34" charset="0"/>
              <a:cs typeface="Arial" pitchFamily="34" charset="0"/>
            </a:endParaRPr>
          </a:p>
        </p:txBody>
      </p:sp>
      <p:pic>
        <p:nvPicPr>
          <p:cNvPr id="8" name="Picture 1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59688"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07498717"/>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a:t>EV Battery Cost Formulation (</a:t>
            </a:r>
            <a:r>
              <a:rPr lang="en-US" dirty="0" err="1"/>
              <a:t>i</a:t>
            </a:r>
            <a:r>
              <a:rPr lang="en-US" dirty="0"/>
              <a:t>)</a:t>
            </a:r>
            <a:endParaRPr lang="el-GR" dirty="0"/>
          </a:p>
        </p:txBody>
      </p:sp>
      <p:sp>
        <p:nvSpPr>
          <p:cNvPr id="3" name="Θέση περιεχομένου 2"/>
          <p:cNvSpPr>
            <a:spLocks noGrp="1"/>
          </p:cNvSpPr>
          <p:nvPr>
            <p:ph idx="1"/>
          </p:nvPr>
        </p:nvSpPr>
        <p:spPr>
          <a:xfrm>
            <a:off x="360362" y="1412776"/>
            <a:ext cx="8783638" cy="4752528"/>
          </a:xfrm>
        </p:spPr>
        <p:txBody>
          <a:bodyPr/>
          <a:lstStyle/>
          <a:p>
            <a:endParaRPr lang="en-US" sz="1600" dirty="0"/>
          </a:p>
          <a:p>
            <a:r>
              <a:rPr lang="en-US" sz="1600" dirty="0"/>
              <a:t>Price drop which reached to 73% in the period 2010-2016 -  Decreasing manufacturing (economies of scale)</a:t>
            </a:r>
            <a:endParaRPr lang="el-GR" sz="1600" dirty="0"/>
          </a:p>
          <a:p>
            <a:r>
              <a:rPr lang="en-US" sz="1600" dirty="0"/>
              <a:t>Average battery cost in 2016 was reached 250-270 USD/kWh while the most efficient manufacturers, namely GM and Tesla achieved prices of 180-200 USD/kWh. </a:t>
            </a:r>
          </a:p>
          <a:p>
            <a:r>
              <a:rPr lang="en-US" sz="1600" dirty="0"/>
              <a:t>Cost efficiency in battery manufacturing is heavily influenced by volume of production and the size of battery pack. (200,000 units/year – cost 200USD/kWh) , (300 USD/kWh  for production 10,000 - 30,000 (2015). </a:t>
            </a:r>
          </a:p>
          <a:p>
            <a:r>
              <a:rPr lang="en-US" sz="1600" dirty="0"/>
              <a:t>Scaling up production of 3GWh/year will lead to annual battery price reduction of 2.5%. 2017 Scaling up of 10GWh, 344.5GWh planned production for 2021 </a:t>
            </a:r>
          </a:p>
          <a:p>
            <a:r>
              <a:rPr lang="en-US" sz="1600" dirty="0"/>
              <a:t>Increasing of the battery pack size from 60 kWh to 100kWh can potentially lead to manufacturing cost reduction of 17% per kWh.</a:t>
            </a:r>
            <a:endParaRPr lang="el-GR" sz="1600" dirty="0"/>
          </a:p>
          <a:p>
            <a:r>
              <a:rPr lang="en-US" sz="1600" dirty="0"/>
              <a:t>Prices well below $100/kWh achieved between 2020-2022, projection for average battery cost point to similar  prices by the mid-late 2020s, ($73/kWh in 2030) </a:t>
            </a:r>
          </a:p>
          <a:p>
            <a:r>
              <a:rPr lang="en-US" sz="1600" dirty="0"/>
              <a:t>Lithium and Cobalt are the minerals that are crucial for current battery price formulation:  Cobalt more scarce with higher leverage of 4.3% increase per doubling of its price</a:t>
            </a:r>
          </a:p>
          <a:p>
            <a:endParaRPr lang="el-GR" sz="1600" dirty="0"/>
          </a:p>
        </p:txBody>
      </p:sp>
      <p:sp>
        <p:nvSpPr>
          <p:cNvPr id="4" name="Θέση αριθμού διαφάνειας 3"/>
          <p:cNvSpPr>
            <a:spLocks noGrp="1"/>
          </p:cNvSpPr>
          <p:nvPr>
            <p:ph type="sldNum" sz="quarter" idx="12"/>
          </p:nvPr>
        </p:nvSpPr>
        <p:spPr/>
        <p:txBody>
          <a:bodyPr/>
          <a:lstStyle/>
          <a:p>
            <a:pPr>
              <a:defRPr/>
            </a:pPr>
            <a:fld id="{66104D78-F6E6-4B32-B053-AF62608BD92B}" type="slidenum">
              <a:rPr lang="en-US" altLang="el-GR" smtClean="0">
                <a:solidFill>
                  <a:srgbClr val="000000"/>
                </a:solidFill>
              </a:rPr>
              <a:pPr>
                <a:defRPr/>
              </a:pPr>
              <a:t>7</a:t>
            </a:fld>
            <a:endParaRPr lang="en-US" altLang="el-GR" dirty="0">
              <a:solidFill>
                <a:srgbClr val="000000"/>
              </a:solidFill>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7"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pic>
        <p:nvPicPr>
          <p:cNvPr id="11" name="Picture 1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59688"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2885830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a:t>EV Battery Cost Formulation (ii)</a:t>
            </a:r>
            <a:endParaRPr lang="el-GR" dirty="0"/>
          </a:p>
        </p:txBody>
      </p:sp>
      <p:sp>
        <p:nvSpPr>
          <p:cNvPr id="4" name="Θέση αριθμού διαφάνειας 3"/>
          <p:cNvSpPr>
            <a:spLocks noGrp="1"/>
          </p:cNvSpPr>
          <p:nvPr>
            <p:ph type="sldNum" sz="quarter" idx="12"/>
          </p:nvPr>
        </p:nvSpPr>
        <p:spPr/>
        <p:txBody>
          <a:bodyPr/>
          <a:lstStyle/>
          <a:p>
            <a:pPr>
              <a:defRPr/>
            </a:pPr>
            <a:fld id="{66104D78-F6E6-4B32-B053-AF62608BD92B}" type="slidenum">
              <a:rPr lang="en-US" altLang="el-GR" smtClean="0">
                <a:solidFill>
                  <a:srgbClr val="000000"/>
                </a:solidFill>
              </a:rPr>
              <a:pPr>
                <a:defRPr/>
              </a:pPr>
              <a:t>8</a:t>
            </a:fld>
            <a:endParaRPr lang="en-US" altLang="el-GR">
              <a:solidFill>
                <a:srgbClr val="000000"/>
              </a:solidFill>
            </a:endParaRPr>
          </a:p>
        </p:txBody>
      </p:sp>
      <p:pic>
        <p:nvPicPr>
          <p:cNvPr id="5" name="Εικόνα 3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91680" y="1481582"/>
            <a:ext cx="5760640" cy="240412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3"/>
          <p:cNvSpPr>
            <a:spLocks noChangeArrowheads="1"/>
          </p:cNvSpPr>
          <p:nvPr/>
        </p:nvSpPr>
        <p:spPr bwMode="auto">
          <a:xfrm>
            <a:off x="2727988" y="3864422"/>
            <a:ext cx="3916458"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900" b="0" i="1" u="none" strike="noStrike" cap="none" normalizeH="0" baseline="0" dirty="0">
                <a:ln>
                  <a:noFill/>
                </a:ln>
                <a:solidFill>
                  <a:srgbClr val="1F497D"/>
                </a:solidFill>
                <a:effectLst/>
                <a:latin typeface="Calibri" pitchFamily="34" charset="0"/>
                <a:ea typeface="Calibri" pitchFamily="34" charset="0"/>
                <a:cs typeface="Times New Roman" pitchFamily="18" charset="0"/>
              </a:rPr>
              <a:t>Figure</a:t>
            </a:r>
            <a:r>
              <a:rPr kumimoji="0" lang="en-US" altLang="el-GR" sz="900" b="0" i="1" u="none" strike="noStrike" cap="none" normalizeH="0" baseline="0" dirty="0" bmk="">
                <a:ln>
                  <a:noFill/>
                </a:ln>
                <a:solidFill>
                  <a:srgbClr val="1F497D"/>
                </a:solidFill>
                <a:effectLst/>
                <a:latin typeface="Calibri" pitchFamily="34" charset="0"/>
                <a:ea typeface="Calibri" pitchFamily="34" charset="0"/>
                <a:cs typeface="Times New Roman" pitchFamily="18" charset="0"/>
              </a:rPr>
              <a:t> </a:t>
            </a:r>
            <a:r>
              <a:rPr kumimoji="0" lang="en-US" altLang="el-GR" sz="900" b="0" i="1" u="none" strike="noStrike" cap="none" normalizeH="0" baseline="0" dirty="0" bmk="_Toc516501148">
                <a:ln>
                  <a:noFill/>
                </a:ln>
                <a:solidFill>
                  <a:srgbClr val="1F497D"/>
                </a:solidFill>
                <a:effectLst/>
                <a:latin typeface="Calibri" pitchFamily="34" charset="0"/>
                <a:ea typeface="Calibri" pitchFamily="34" charset="0"/>
                <a:cs typeface="Times New Roman" pitchFamily="18" charset="0"/>
              </a:rPr>
              <a:t>19 Updated assessment of battery cost development</a:t>
            </a:r>
            <a:r>
              <a:rPr kumimoji="0" lang="en-US" altLang="el-GR" sz="900" b="0" u="none" strike="noStrike" cap="none" normalizeH="0" baseline="0" dirty="0" bmk="_Toc516501148">
                <a:ln>
                  <a:noFill/>
                </a:ln>
                <a:solidFill>
                  <a:srgbClr val="1F497D"/>
                </a:solidFill>
                <a:effectLst/>
                <a:latin typeface="Calibri" pitchFamily="34" charset="0"/>
                <a:ea typeface="Calibri" pitchFamily="34" charset="0"/>
                <a:cs typeface="Times New Roman" pitchFamily="18" charset="0"/>
              </a:rPr>
              <a:t>s</a:t>
            </a:r>
            <a:r>
              <a:rPr kumimoji="0" lang="en-US" altLang="el-GR" sz="900" b="0" i="1" u="none" strike="noStrike" cap="none" normalizeH="0" baseline="0" dirty="0" bmk="_Toc516501148">
                <a:ln>
                  <a:noFill/>
                </a:ln>
                <a:solidFill>
                  <a:srgbClr val="1F497D"/>
                </a:solidFill>
                <a:effectLst/>
                <a:latin typeface="Calibri" pitchFamily="34" charset="0"/>
                <a:ea typeface="Calibri" pitchFamily="34" charset="0"/>
                <a:cs typeface="Times New Roman" pitchFamily="18" charset="0"/>
              </a:rPr>
              <a:t> (source: IEA 2017 ).</a:t>
            </a:r>
            <a:endParaRPr kumimoji="0" lang="en-US" altLang="el-GR" sz="1800" b="0" i="0" u="none" strike="noStrike" cap="none" normalizeH="0" baseline="0" dirty="0">
              <a:ln>
                <a:noFill/>
              </a:ln>
              <a:solidFill>
                <a:schemeClr val="tx1"/>
              </a:solidFill>
              <a:effectLst/>
              <a:latin typeface="Arial" pitchFamily="34" charset="0"/>
              <a:cs typeface="Arial" pitchFamily="34" charset="0"/>
            </a:endParaRPr>
          </a:p>
        </p:txBody>
      </p:sp>
      <p:pic>
        <p:nvPicPr>
          <p:cNvPr id="7" name="Εικόνα 4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3568" y="4221088"/>
            <a:ext cx="3760059" cy="2159001"/>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6"/>
          <p:cNvSpPr>
            <a:spLocks noChangeArrowheads="1"/>
          </p:cNvSpPr>
          <p:nvPr/>
        </p:nvSpPr>
        <p:spPr bwMode="auto">
          <a:xfrm>
            <a:off x="915000" y="6372036"/>
            <a:ext cx="329696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900" b="0" i="1" u="none" strike="noStrike" cap="none" normalizeH="0" baseline="0" dirty="0">
                <a:ln>
                  <a:noFill/>
                </a:ln>
                <a:solidFill>
                  <a:srgbClr val="1F497D"/>
                </a:solidFill>
                <a:effectLst/>
                <a:latin typeface="Calibri" pitchFamily="34" charset="0"/>
                <a:ea typeface="Calibri" pitchFamily="34" charset="0"/>
                <a:cs typeface="Times New Roman" pitchFamily="18" charset="0"/>
              </a:rPr>
              <a:t>F</a:t>
            </a:r>
            <a:r>
              <a:rPr kumimoji="0" lang="en-US" altLang="el-GR" sz="900" b="0" i="1" u="none" strike="noStrike" cap="none" normalizeH="0" baseline="0" dirty="0" bmk="">
                <a:ln>
                  <a:noFill/>
                </a:ln>
                <a:solidFill>
                  <a:srgbClr val="1F497D"/>
                </a:solidFill>
                <a:effectLst/>
                <a:latin typeface="Calibri" pitchFamily="34" charset="0"/>
                <a:ea typeface="Calibri" pitchFamily="34" charset="0"/>
                <a:cs typeface="Times New Roman" pitchFamily="18" charset="0"/>
              </a:rPr>
              <a:t>igure </a:t>
            </a:r>
            <a:r>
              <a:rPr kumimoji="0" lang="en-US" altLang="el-GR" sz="900" b="0" i="1" u="none" strike="noStrike" cap="none" normalizeH="0" baseline="0" dirty="0" bmk="_Toc516501158">
                <a:ln>
                  <a:noFill/>
                </a:ln>
                <a:solidFill>
                  <a:srgbClr val="1F497D"/>
                </a:solidFill>
                <a:effectLst/>
                <a:latin typeface="Calibri" pitchFamily="34" charset="0"/>
                <a:ea typeface="Calibri" pitchFamily="34" charset="0"/>
                <a:cs typeface="Times New Roman" pitchFamily="18" charset="0"/>
              </a:rPr>
              <a:t>29 Impact of raw material price fluctuations on NMC  (111) battery pack costs (%) (source: BNEF 2017)</a:t>
            </a:r>
            <a:endParaRPr kumimoji="0" lang="en-US" altLang="el-GR" sz="1800" b="0" i="0" u="none" strike="noStrike" cap="none" normalizeH="0" baseline="0" dirty="0">
              <a:ln>
                <a:noFill/>
              </a:ln>
              <a:solidFill>
                <a:schemeClr val="tx1"/>
              </a:solidFill>
              <a:effectLst/>
              <a:latin typeface="Arial" pitchFamily="34" charset="0"/>
              <a:cs typeface="Arial" pitchFamily="34" charset="0"/>
            </a:endParaRPr>
          </a:p>
        </p:txBody>
      </p:sp>
      <p:pic>
        <p:nvPicPr>
          <p:cNvPr id="9" name="Εικόνα 8"/>
          <p:cNvPicPr/>
          <p:nvPr/>
        </p:nvPicPr>
        <p:blipFill rotWithShape="1">
          <a:blip r:embed="rId4"/>
          <a:srcRect l="18146" t="25818" r="20162" b="7130"/>
          <a:stretch/>
        </p:blipFill>
        <p:spPr bwMode="auto">
          <a:xfrm>
            <a:off x="4756738" y="4221088"/>
            <a:ext cx="3775702" cy="2150948"/>
          </a:xfrm>
          <a:prstGeom prst="rect">
            <a:avLst/>
          </a:prstGeom>
          <a:ln>
            <a:noFill/>
          </a:ln>
          <a:extLst>
            <a:ext uri="{53640926-AAD7-44D8-BBD7-CCE9431645EC}">
              <a14:shadowObscured xmlns:a14="http://schemas.microsoft.com/office/drawing/2010/main" xmlns=""/>
            </a:ext>
          </a:extLst>
        </p:spPr>
      </p:pic>
      <p:sp>
        <p:nvSpPr>
          <p:cNvPr id="14" name="Rectangle 6"/>
          <p:cNvSpPr>
            <a:spLocks noChangeArrowheads="1"/>
          </p:cNvSpPr>
          <p:nvPr/>
        </p:nvSpPr>
        <p:spPr bwMode="auto">
          <a:xfrm>
            <a:off x="4996109" y="6380279"/>
            <a:ext cx="329696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altLang="el-GR" sz="900" i="1" dirty="0">
                <a:solidFill>
                  <a:srgbClr val="1F497D"/>
                </a:solidFill>
                <a:latin typeface="Calibri" pitchFamily="34" charset="0"/>
                <a:ea typeface="Calibri" pitchFamily="34" charset="0"/>
                <a:cs typeface="Times New Roman" pitchFamily="18" charset="0"/>
              </a:rPr>
              <a:t>Metal content of lithium-ion batteries by cathode chemistry, % of total metal content by weight per kWh (Source: BNEF)</a:t>
            </a:r>
            <a:endParaRPr kumimoji="0" lang="en-US" altLang="el-GR" sz="1800" b="0" i="0" u="none" strike="noStrike" cap="none" normalizeH="0" baseline="0" dirty="0">
              <a:ln>
                <a:noFill/>
              </a:ln>
              <a:solidFill>
                <a:schemeClr val="tx1"/>
              </a:solidFill>
              <a:effectLst/>
              <a:latin typeface="Arial" pitchFamily="34" charset="0"/>
              <a:cs typeface="Arial" pitchFamily="34" charset="0"/>
            </a:endParaRPr>
          </a:p>
        </p:txBody>
      </p:sp>
      <p:pic>
        <p:nvPicPr>
          <p:cNvPr id="15" name="Picture 1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659688"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14390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a:t>Greek EV Market</a:t>
            </a:r>
            <a:endParaRPr lang="el-GR" dirty="0"/>
          </a:p>
        </p:txBody>
      </p:sp>
      <p:sp>
        <p:nvSpPr>
          <p:cNvPr id="3" name="Θέση περιεχομένου 2"/>
          <p:cNvSpPr>
            <a:spLocks noGrp="1"/>
          </p:cNvSpPr>
          <p:nvPr>
            <p:ph idx="1"/>
          </p:nvPr>
        </p:nvSpPr>
        <p:spPr>
          <a:xfrm>
            <a:off x="251520" y="1376762"/>
            <a:ext cx="4166164" cy="4968552"/>
          </a:xfrm>
        </p:spPr>
        <p:txBody>
          <a:bodyPr/>
          <a:lstStyle/>
          <a:p>
            <a:r>
              <a:rPr lang="en-US" sz="1600" dirty="0"/>
              <a:t>2017 EV market share increased from 0.06% to 0.19 % with the market almost tripling in volume, (market growth of +243%)</a:t>
            </a:r>
          </a:p>
          <a:p>
            <a:pPr algn="just"/>
            <a:r>
              <a:rPr lang="en-US" sz="1600" dirty="0"/>
              <a:t>Turn of the consumers towards PHEVs which accounted for 80.1% of the total sales (+821%). </a:t>
            </a:r>
          </a:p>
          <a:p>
            <a:pPr algn="just"/>
            <a:r>
              <a:rPr lang="en-US" sz="1600" dirty="0"/>
              <a:t>German OEMs, namely BMW dictating the market.</a:t>
            </a:r>
          </a:p>
          <a:p>
            <a:r>
              <a:rPr lang="en-US" sz="1600" dirty="0"/>
              <a:t>No trends can be observed in Greek EV market</a:t>
            </a:r>
          </a:p>
          <a:p>
            <a:r>
              <a:rPr lang="en-US" sz="1600" dirty="0"/>
              <a:t>No market initiation due to lack of fiscal incentives and charging infrastructure</a:t>
            </a:r>
          </a:p>
          <a:p>
            <a:pPr lvl="1"/>
            <a:r>
              <a:rPr lang="en-US" sz="1600" dirty="0"/>
              <a:t>EU average 6.7 vehicles/charging position (2017)</a:t>
            </a:r>
          </a:p>
          <a:p>
            <a:r>
              <a:rPr lang="en-US" sz="1600" dirty="0"/>
              <a:t>EU EV Market observations showed that strong fiscal incentives and deployment of charging infrastructure is responsible for the EV deployment</a:t>
            </a:r>
          </a:p>
        </p:txBody>
      </p:sp>
      <p:sp>
        <p:nvSpPr>
          <p:cNvPr id="4" name="Θέση αριθμού διαφάνειας 3"/>
          <p:cNvSpPr>
            <a:spLocks noGrp="1"/>
          </p:cNvSpPr>
          <p:nvPr>
            <p:ph type="sldNum" sz="quarter" idx="12"/>
          </p:nvPr>
        </p:nvSpPr>
        <p:spPr/>
        <p:txBody>
          <a:bodyPr/>
          <a:lstStyle/>
          <a:p>
            <a:pPr>
              <a:defRPr/>
            </a:pPr>
            <a:fld id="{66104D78-F6E6-4B32-B053-AF62608BD92B}" type="slidenum">
              <a:rPr lang="en-US" altLang="el-GR" smtClean="0">
                <a:solidFill>
                  <a:srgbClr val="000000"/>
                </a:solidFill>
              </a:rPr>
              <a:pPr>
                <a:defRPr/>
              </a:pPr>
              <a:t>9</a:t>
            </a:fld>
            <a:endParaRPr lang="en-US" altLang="el-GR" dirty="0">
              <a:solidFill>
                <a:srgbClr val="000000"/>
              </a:solidFill>
            </a:endParaRPr>
          </a:p>
        </p:txBody>
      </p:sp>
      <p:pic>
        <p:nvPicPr>
          <p:cNvPr id="5" name="Picture 1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59688"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53546" y="1700808"/>
            <a:ext cx="4366926" cy="23762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417684" y="4293096"/>
            <a:ext cx="4438650" cy="20162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56007912"/>
      </p:ext>
    </p:extLst>
  </p:cSld>
  <p:clrMapOvr>
    <a:masterClrMapping/>
  </p:clrMapOvr>
  <p:transition spd="med">
    <p:fade/>
  </p:transition>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
  <a:themeElements>
    <a:clrScheme name="Presentation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fontScheme name="Presentatio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Palatino Linotype"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Palatino Linotype" pitchFamily="18" charset="0"/>
          </a:defRPr>
        </a:defPPr>
      </a:lstStyle>
    </a:lnDef>
  </a:objectDefaults>
  <a:extraClrSchemeLst>
    <a:extraClrScheme>
      <a:clrScheme name="Presentation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Presentation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Presentation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Presentation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Presentation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Presentation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Presentation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Presentation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Presentation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685</TotalTime>
  <Words>2461</Words>
  <Application>Microsoft Office PowerPoint</Application>
  <PresentationFormat>Προβολή στην οθόνη (4:3)</PresentationFormat>
  <Paragraphs>346</Paragraphs>
  <Slides>23</Slides>
  <Notes>2</Notes>
  <HiddenSlides>0</HiddenSlides>
  <MMClips>0</MMClips>
  <ScaleCrop>false</ScaleCrop>
  <HeadingPairs>
    <vt:vector size="4" baseType="variant">
      <vt:variant>
        <vt:lpstr>Θέμα</vt:lpstr>
      </vt:variant>
      <vt:variant>
        <vt:i4>2</vt:i4>
      </vt:variant>
      <vt:variant>
        <vt:lpstr>Τίτλοι διαφανειών</vt:lpstr>
      </vt:variant>
      <vt:variant>
        <vt:i4>23</vt:i4>
      </vt:variant>
    </vt:vector>
  </HeadingPairs>
  <TitlesOfParts>
    <vt:vector size="25" baseType="lpstr">
      <vt:lpstr>Θέμα του Office</vt:lpstr>
      <vt:lpstr>Presentation</vt:lpstr>
      <vt:lpstr>Διαφάνεια 1</vt:lpstr>
      <vt:lpstr>Advantages and Disadvantages of EVs</vt:lpstr>
      <vt:lpstr>EV Drivetrains</vt:lpstr>
      <vt:lpstr>Battery Technology</vt:lpstr>
      <vt:lpstr>Energy Efficiency and New Vehicle Technologies</vt:lpstr>
      <vt:lpstr>EV Market</vt:lpstr>
      <vt:lpstr>EV Battery Cost Formulation (i)</vt:lpstr>
      <vt:lpstr>EV Battery Cost Formulation (ii)</vt:lpstr>
      <vt:lpstr>Greek EV Market</vt:lpstr>
      <vt:lpstr>EV Charging </vt:lpstr>
      <vt:lpstr>Charging Connectors</vt:lpstr>
      <vt:lpstr>The Impact on Power Generation to the Grid</vt:lpstr>
      <vt:lpstr>Διαφάνεια 13</vt:lpstr>
      <vt:lpstr>Greece - On-road Transport CO2 Emissions</vt:lpstr>
      <vt:lpstr>Greece - CO2 Emission Reduction Scenarios</vt:lpstr>
      <vt:lpstr>Decarbonization of Greece’s On-road  Transport and Indirect On-road Carbon Emissions</vt:lpstr>
      <vt:lpstr>EVs &amp; Economic Repercussions</vt:lpstr>
      <vt:lpstr>IENE’s Current Endeavors in Regards to EV Market Research</vt:lpstr>
      <vt:lpstr>Διαφάνεια 19</vt:lpstr>
      <vt:lpstr>Scenarios of EV Market Penetration in Greece</vt:lpstr>
      <vt:lpstr>Διαφάνεια 21</vt:lpstr>
      <vt:lpstr>Διαφάνεια 22</vt:lpstr>
      <vt:lpstr>Διαφάνεια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51</cp:revision>
  <dcterms:created xsi:type="dcterms:W3CDTF">2018-06-14T07:16:18Z</dcterms:created>
  <dcterms:modified xsi:type="dcterms:W3CDTF">2019-01-24T18:57:34Z</dcterms:modified>
</cp:coreProperties>
</file>